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4"/>
  </p:notesMasterIdLst>
  <p:handoutMasterIdLst>
    <p:handoutMasterId r:id="rId25"/>
  </p:handoutMasterIdLst>
  <p:sldIdLst>
    <p:sldId id="285" r:id="rId5"/>
    <p:sldId id="258" r:id="rId6"/>
    <p:sldId id="257" r:id="rId7"/>
    <p:sldId id="259" r:id="rId8"/>
    <p:sldId id="260" r:id="rId9"/>
    <p:sldId id="261" r:id="rId10"/>
    <p:sldId id="262" r:id="rId11"/>
    <p:sldId id="287" r:id="rId12"/>
    <p:sldId id="288" r:id="rId13"/>
    <p:sldId id="289" r:id="rId14"/>
    <p:sldId id="290" r:id="rId15"/>
    <p:sldId id="263" r:id="rId16"/>
    <p:sldId id="291" r:id="rId17"/>
    <p:sldId id="292" r:id="rId18"/>
    <p:sldId id="272" r:id="rId19"/>
    <p:sldId id="294" r:id="rId20"/>
    <p:sldId id="295" r:id="rId21"/>
    <p:sldId id="278" r:id="rId22"/>
    <p:sldId id="279" r:id="rId2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6E7"/>
    <a:srgbClr val="8D6347"/>
    <a:srgbClr val="FFFFFF"/>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84F671-7E15-4DAF-B379-B2F4C28FE30F}" type="doc">
      <dgm:prSet loTypeId="urn:microsoft.com/office/officeart/2005/8/layout/vList5" loCatId="list" qsTypeId="urn:microsoft.com/office/officeart/2005/8/quickstyle/simple1" qsCatId="simple" csTypeId="urn:microsoft.com/office/officeart/2005/8/colors/accent2_2" csCatId="accent2"/>
      <dgm:spPr/>
      <dgm:t>
        <a:bodyPr/>
        <a:lstStyle/>
        <a:p>
          <a:endParaRPr lang="en-US"/>
        </a:p>
      </dgm:t>
    </dgm:pt>
    <dgm:pt modelId="{38B1AF4F-72EC-448B-A7C2-C27757E0D49F}">
      <dgm:prSet/>
      <dgm:spPr/>
      <dgm:t>
        <a:bodyPr/>
        <a:lstStyle/>
        <a:p>
          <a:r>
            <a:rPr lang="en-US"/>
            <a:t>pandas: Data Frames, json_normalize</a:t>
          </a:r>
        </a:p>
      </dgm:t>
    </dgm:pt>
    <dgm:pt modelId="{2966EB93-DAD9-46FA-8454-53D4184BF0FA}" type="parTrans" cxnId="{ADF9EB2C-1430-4943-B2B7-C20CF0B61D4D}">
      <dgm:prSet/>
      <dgm:spPr/>
      <dgm:t>
        <a:bodyPr/>
        <a:lstStyle/>
        <a:p>
          <a:endParaRPr lang="en-US"/>
        </a:p>
      </dgm:t>
    </dgm:pt>
    <dgm:pt modelId="{8BB54498-57CA-47BB-98AF-F3D31C47DA10}" type="sibTrans" cxnId="{ADF9EB2C-1430-4943-B2B7-C20CF0B61D4D}">
      <dgm:prSet/>
      <dgm:spPr/>
      <dgm:t>
        <a:bodyPr/>
        <a:lstStyle/>
        <a:p>
          <a:endParaRPr lang="en-US"/>
        </a:p>
      </dgm:t>
    </dgm:pt>
    <dgm:pt modelId="{1DF6E260-7326-4890-8F44-7FBDF82295E4}">
      <dgm:prSet/>
      <dgm:spPr/>
      <dgm:t>
        <a:bodyPr/>
        <a:lstStyle/>
        <a:p>
          <a:r>
            <a:rPr lang="en-US"/>
            <a:t>Request</a:t>
          </a:r>
        </a:p>
      </dgm:t>
    </dgm:pt>
    <dgm:pt modelId="{D966FF45-7C79-4519-A537-7D224725FA35}" type="parTrans" cxnId="{25DC427D-BB37-4558-9D22-7815FC1C8BF8}">
      <dgm:prSet/>
      <dgm:spPr/>
      <dgm:t>
        <a:bodyPr/>
        <a:lstStyle/>
        <a:p>
          <a:endParaRPr lang="en-US"/>
        </a:p>
      </dgm:t>
    </dgm:pt>
    <dgm:pt modelId="{63B3001C-14E8-4BD6-972E-DE4758FF95F4}" type="sibTrans" cxnId="{25DC427D-BB37-4558-9D22-7815FC1C8BF8}">
      <dgm:prSet/>
      <dgm:spPr/>
      <dgm:t>
        <a:bodyPr/>
        <a:lstStyle/>
        <a:p>
          <a:endParaRPr lang="en-US"/>
        </a:p>
      </dgm:t>
    </dgm:pt>
    <dgm:pt modelId="{E115C6F5-9EA6-4480-9A66-9D49713B216C}">
      <dgm:prSet/>
      <dgm:spPr/>
      <dgm:t>
        <a:bodyPr/>
        <a:lstStyle/>
        <a:p>
          <a:r>
            <a:rPr lang="en-US"/>
            <a:t>matplotlib: cm, colors</a:t>
          </a:r>
        </a:p>
      </dgm:t>
    </dgm:pt>
    <dgm:pt modelId="{BE0D710B-6F9E-450B-A875-8AF3AB101747}" type="parTrans" cxnId="{956B50B9-CBFF-4CE8-834F-E6FBC29C89FA}">
      <dgm:prSet/>
      <dgm:spPr/>
      <dgm:t>
        <a:bodyPr/>
        <a:lstStyle/>
        <a:p>
          <a:endParaRPr lang="en-US"/>
        </a:p>
      </dgm:t>
    </dgm:pt>
    <dgm:pt modelId="{25C66FE4-D2AE-48CB-9E0B-03DB29278F47}" type="sibTrans" cxnId="{956B50B9-CBFF-4CE8-834F-E6FBC29C89FA}">
      <dgm:prSet/>
      <dgm:spPr/>
      <dgm:t>
        <a:bodyPr/>
        <a:lstStyle/>
        <a:p>
          <a:endParaRPr lang="en-US"/>
        </a:p>
      </dgm:t>
    </dgm:pt>
    <dgm:pt modelId="{8F06A891-82E2-4BA3-A8AE-81FACCE56F46}">
      <dgm:prSet/>
      <dgm:spPr/>
      <dgm:t>
        <a:bodyPr/>
        <a:lstStyle/>
        <a:p>
          <a:r>
            <a:rPr lang="en-US"/>
            <a:t>sklearn: cluster, datasets.samples_generator</a:t>
          </a:r>
        </a:p>
      </dgm:t>
    </dgm:pt>
    <dgm:pt modelId="{119A65CD-D0EF-4A36-AAD1-E010FEC2138E}" type="parTrans" cxnId="{570E6B7E-68C0-4046-B910-739C86A1D397}">
      <dgm:prSet/>
      <dgm:spPr/>
      <dgm:t>
        <a:bodyPr/>
        <a:lstStyle/>
        <a:p>
          <a:endParaRPr lang="en-US"/>
        </a:p>
      </dgm:t>
    </dgm:pt>
    <dgm:pt modelId="{3F18D6C7-1683-4E4D-BB02-4CA12745028A}" type="sibTrans" cxnId="{570E6B7E-68C0-4046-B910-739C86A1D397}">
      <dgm:prSet/>
      <dgm:spPr/>
      <dgm:t>
        <a:bodyPr/>
        <a:lstStyle/>
        <a:p>
          <a:endParaRPr lang="en-US"/>
        </a:p>
      </dgm:t>
    </dgm:pt>
    <dgm:pt modelId="{7E2445B1-3EBA-459E-A5C4-ABA902F9ACDD}">
      <dgm:prSet/>
      <dgm:spPr/>
      <dgm:t>
        <a:bodyPr/>
        <a:lstStyle/>
        <a:p>
          <a:r>
            <a:rPr lang="en-US"/>
            <a:t>json</a:t>
          </a:r>
        </a:p>
      </dgm:t>
    </dgm:pt>
    <dgm:pt modelId="{90B5890E-B6B2-4152-A9B8-D103FBD0AA0E}" type="parTrans" cxnId="{CFC45312-3442-4EA4-A587-EBB0371C8474}">
      <dgm:prSet/>
      <dgm:spPr/>
      <dgm:t>
        <a:bodyPr/>
        <a:lstStyle/>
        <a:p>
          <a:endParaRPr lang="en-US"/>
        </a:p>
      </dgm:t>
    </dgm:pt>
    <dgm:pt modelId="{FE9EB324-8B03-48AD-A453-3D51286C5914}" type="sibTrans" cxnId="{CFC45312-3442-4EA4-A587-EBB0371C8474}">
      <dgm:prSet/>
      <dgm:spPr/>
      <dgm:t>
        <a:bodyPr/>
        <a:lstStyle/>
        <a:p>
          <a:endParaRPr lang="en-US"/>
        </a:p>
      </dgm:t>
    </dgm:pt>
    <dgm:pt modelId="{35C91151-1A6E-4B3B-AB4A-86540E317C02}">
      <dgm:prSet/>
      <dgm:spPr/>
      <dgm:t>
        <a:bodyPr/>
        <a:lstStyle/>
        <a:p>
          <a:r>
            <a:rPr lang="en-US"/>
            <a:t>geopy.geocoders: Nominatim</a:t>
          </a:r>
        </a:p>
      </dgm:t>
    </dgm:pt>
    <dgm:pt modelId="{D4DFF7AA-6526-4B19-A6C6-4E45D3F484C1}" type="parTrans" cxnId="{FBAE2F42-A67C-4C45-AD75-54AED5E20EAE}">
      <dgm:prSet/>
      <dgm:spPr/>
      <dgm:t>
        <a:bodyPr/>
        <a:lstStyle/>
        <a:p>
          <a:endParaRPr lang="en-US"/>
        </a:p>
      </dgm:t>
    </dgm:pt>
    <dgm:pt modelId="{24A35DDF-E807-4D91-869B-A29DEAAE1240}" type="sibTrans" cxnId="{FBAE2F42-A67C-4C45-AD75-54AED5E20EAE}">
      <dgm:prSet/>
      <dgm:spPr/>
      <dgm:t>
        <a:bodyPr/>
        <a:lstStyle/>
        <a:p>
          <a:endParaRPr lang="en-US"/>
        </a:p>
      </dgm:t>
    </dgm:pt>
    <dgm:pt modelId="{7792DD46-D25A-4D81-B86B-F955E35EEE68}">
      <dgm:prSet/>
      <dgm:spPr/>
      <dgm:t>
        <a:bodyPr/>
        <a:lstStyle/>
        <a:p>
          <a:r>
            <a:rPr lang="en-US"/>
            <a:t>folium </a:t>
          </a:r>
        </a:p>
      </dgm:t>
    </dgm:pt>
    <dgm:pt modelId="{3021C40C-9911-46F0-850F-A44D99B64701}" type="parTrans" cxnId="{CE98E473-0039-495A-AC03-F0BB8759D6A2}">
      <dgm:prSet/>
      <dgm:spPr/>
      <dgm:t>
        <a:bodyPr/>
        <a:lstStyle/>
        <a:p>
          <a:endParaRPr lang="en-US"/>
        </a:p>
      </dgm:t>
    </dgm:pt>
    <dgm:pt modelId="{5ECB4DD3-2E3C-4823-8804-572038E89B42}" type="sibTrans" cxnId="{CE98E473-0039-495A-AC03-F0BB8759D6A2}">
      <dgm:prSet/>
      <dgm:spPr/>
      <dgm:t>
        <a:bodyPr/>
        <a:lstStyle/>
        <a:p>
          <a:endParaRPr lang="en-US"/>
        </a:p>
      </dgm:t>
    </dgm:pt>
    <dgm:pt modelId="{3F8E26AA-76F0-4F8A-82B6-45C0685CACBF}" type="pres">
      <dgm:prSet presAssocID="{4084F671-7E15-4DAF-B379-B2F4C28FE30F}" presName="Name0" presStyleCnt="0">
        <dgm:presLayoutVars>
          <dgm:dir/>
          <dgm:animLvl val="lvl"/>
          <dgm:resizeHandles val="exact"/>
        </dgm:presLayoutVars>
      </dgm:prSet>
      <dgm:spPr/>
    </dgm:pt>
    <dgm:pt modelId="{1CF24C2A-DF52-41E3-8A8F-99F2F1180716}" type="pres">
      <dgm:prSet presAssocID="{38B1AF4F-72EC-448B-A7C2-C27757E0D49F}" presName="linNode" presStyleCnt="0"/>
      <dgm:spPr/>
    </dgm:pt>
    <dgm:pt modelId="{F8AECCBA-D5F0-46A8-8800-6076A60D1D42}" type="pres">
      <dgm:prSet presAssocID="{38B1AF4F-72EC-448B-A7C2-C27757E0D49F}" presName="parentText" presStyleLbl="node1" presStyleIdx="0" presStyleCnt="7">
        <dgm:presLayoutVars>
          <dgm:chMax val="1"/>
          <dgm:bulletEnabled val="1"/>
        </dgm:presLayoutVars>
      </dgm:prSet>
      <dgm:spPr/>
    </dgm:pt>
    <dgm:pt modelId="{388ADB95-B3C9-4E99-8BAF-532CD462B60D}" type="pres">
      <dgm:prSet presAssocID="{8BB54498-57CA-47BB-98AF-F3D31C47DA10}" presName="sp" presStyleCnt="0"/>
      <dgm:spPr/>
    </dgm:pt>
    <dgm:pt modelId="{F2527D05-7608-46D4-AB61-D594F5722AAF}" type="pres">
      <dgm:prSet presAssocID="{1DF6E260-7326-4890-8F44-7FBDF82295E4}" presName="linNode" presStyleCnt="0"/>
      <dgm:spPr/>
    </dgm:pt>
    <dgm:pt modelId="{6F476F8A-1F6F-4FE5-A7DE-912471976540}" type="pres">
      <dgm:prSet presAssocID="{1DF6E260-7326-4890-8F44-7FBDF82295E4}" presName="parentText" presStyleLbl="node1" presStyleIdx="1" presStyleCnt="7">
        <dgm:presLayoutVars>
          <dgm:chMax val="1"/>
          <dgm:bulletEnabled val="1"/>
        </dgm:presLayoutVars>
      </dgm:prSet>
      <dgm:spPr/>
    </dgm:pt>
    <dgm:pt modelId="{5C34785F-A661-45BD-99C6-9D1871FAECC4}" type="pres">
      <dgm:prSet presAssocID="{63B3001C-14E8-4BD6-972E-DE4758FF95F4}" presName="sp" presStyleCnt="0"/>
      <dgm:spPr/>
    </dgm:pt>
    <dgm:pt modelId="{6B8C5C31-2C7A-4B29-A4FD-2864779AED2B}" type="pres">
      <dgm:prSet presAssocID="{E115C6F5-9EA6-4480-9A66-9D49713B216C}" presName="linNode" presStyleCnt="0"/>
      <dgm:spPr/>
    </dgm:pt>
    <dgm:pt modelId="{622617D3-3535-4CD2-8D36-08DAE8C02B59}" type="pres">
      <dgm:prSet presAssocID="{E115C6F5-9EA6-4480-9A66-9D49713B216C}" presName="parentText" presStyleLbl="node1" presStyleIdx="2" presStyleCnt="7">
        <dgm:presLayoutVars>
          <dgm:chMax val="1"/>
          <dgm:bulletEnabled val="1"/>
        </dgm:presLayoutVars>
      </dgm:prSet>
      <dgm:spPr/>
    </dgm:pt>
    <dgm:pt modelId="{43EA5F14-248F-46E6-8D1E-ABE4C5B9FB9A}" type="pres">
      <dgm:prSet presAssocID="{25C66FE4-D2AE-48CB-9E0B-03DB29278F47}" presName="sp" presStyleCnt="0"/>
      <dgm:spPr/>
    </dgm:pt>
    <dgm:pt modelId="{255F06C3-B1CB-4F40-93D6-15B72D76E70A}" type="pres">
      <dgm:prSet presAssocID="{8F06A891-82E2-4BA3-A8AE-81FACCE56F46}" presName="linNode" presStyleCnt="0"/>
      <dgm:spPr/>
    </dgm:pt>
    <dgm:pt modelId="{E7B89F3C-8A71-43E7-9FB1-A2780E3B28DE}" type="pres">
      <dgm:prSet presAssocID="{8F06A891-82E2-4BA3-A8AE-81FACCE56F46}" presName="parentText" presStyleLbl="node1" presStyleIdx="3" presStyleCnt="7">
        <dgm:presLayoutVars>
          <dgm:chMax val="1"/>
          <dgm:bulletEnabled val="1"/>
        </dgm:presLayoutVars>
      </dgm:prSet>
      <dgm:spPr/>
    </dgm:pt>
    <dgm:pt modelId="{ADB319A9-856D-4BE5-BA5C-413084777D3F}" type="pres">
      <dgm:prSet presAssocID="{3F18D6C7-1683-4E4D-BB02-4CA12745028A}" presName="sp" presStyleCnt="0"/>
      <dgm:spPr/>
    </dgm:pt>
    <dgm:pt modelId="{47F553B6-22F2-486D-A9BE-039368F2DD74}" type="pres">
      <dgm:prSet presAssocID="{7E2445B1-3EBA-459E-A5C4-ABA902F9ACDD}" presName="linNode" presStyleCnt="0"/>
      <dgm:spPr/>
    </dgm:pt>
    <dgm:pt modelId="{4C472511-82C2-426B-AC3C-E04A20B504DD}" type="pres">
      <dgm:prSet presAssocID="{7E2445B1-3EBA-459E-A5C4-ABA902F9ACDD}" presName="parentText" presStyleLbl="node1" presStyleIdx="4" presStyleCnt="7">
        <dgm:presLayoutVars>
          <dgm:chMax val="1"/>
          <dgm:bulletEnabled val="1"/>
        </dgm:presLayoutVars>
      </dgm:prSet>
      <dgm:spPr/>
    </dgm:pt>
    <dgm:pt modelId="{6C71760A-C433-4B9E-ACC1-BF62A9EE9D02}" type="pres">
      <dgm:prSet presAssocID="{FE9EB324-8B03-48AD-A453-3D51286C5914}" presName="sp" presStyleCnt="0"/>
      <dgm:spPr/>
    </dgm:pt>
    <dgm:pt modelId="{C773C66B-4892-4EEB-9AA1-33C5F3B4D4AD}" type="pres">
      <dgm:prSet presAssocID="{35C91151-1A6E-4B3B-AB4A-86540E317C02}" presName="linNode" presStyleCnt="0"/>
      <dgm:spPr/>
    </dgm:pt>
    <dgm:pt modelId="{A85321A3-B1DF-4245-A8BA-F6DDF0426A5C}" type="pres">
      <dgm:prSet presAssocID="{35C91151-1A6E-4B3B-AB4A-86540E317C02}" presName="parentText" presStyleLbl="node1" presStyleIdx="5" presStyleCnt="7">
        <dgm:presLayoutVars>
          <dgm:chMax val="1"/>
          <dgm:bulletEnabled val="1"/>
        </dgm:presLayoutVars>
      </dgm:prSet>
      <dgm:spPr/>
    </dgm:pt>
    <dgm:pt modelId="{1FF514F7-133F-41A3-81D2-88694596930C}" type="pres">
      <dgm:prSet presAssocID="{24A35DDF-E807-4D91-869B-A29DEAAE1240}" presName="sp" presStyleCnt="0"/>
      <dgm:spPr/>
    </dgm:pt>
    <dgm:pt modelId="{5B977E44-B486-47AB-B385-D0F60B22CC62}" type="pres">
      <dgm:prSet presAssocID="{7792DD46-D25A-4D81-B86B-F955E35EEE68}" presName="linNode" presStyleCnt="0"/>
      <dgm:spPr/>
    </dgm:pt>
    <dgm:pt modelId="{45862B97-F4F7-41E3-ACDB-3CA14D3ABFB1}" type="pres">
      <dgm:prSet presAssocID="{7792DD46-D25A-4D81-B86B-F955E35EEE68}" presName="parentText" presStyleLbl="node1" presStyleIdx="6" presStyleCnt="7">
        <dgm:presLayoutVars>
          <dgm:chMax val="1"/>
          <dgm:bulletEnabled val="1"/>
        </dgm:presLayoutVars>
      </dgm:prSet>
      <dgm:spPr/>
    </dgm:pt>
  </dgm:ptLst>
  <dgm:cxnLst>
    <dgm:cxn modelId="{168D5009-AC79-4EEB-9AF7-D329FF3EB6CA}" type="presOf" srcId="{38B1AF4F-72EC-448B-A7C2-C27757E0D49F}" destId="{F8AECCBA-D5F0-46A8-8800-6076A60D1D42}" srcOrd="0" destOrd="0" presId="urn:microsoft.com/office/officeart/2005/8/layout/vList5"/>
    <dgm:cxn modelId="{CFC45312-3442-4EA4-A587-EBB0371C8474}" srcId="{4084F671-7E15-4DAF-B379-B2F4C28FE30F}" destId="{7E2445B1-3EBA-459E-A5C4-ABA902F9ACDD}" srcOrd="4" destOrd="0" parTransId="{90B5890E-B6B2-4152-A9B8-D103FBD0AA0E}" sibTransId="{FE9EB324-8B03-48AD-A453-3D51286C5914}"/>
    <dgm:cxn modelId="{ADF9EB2C-1430-4943-B2B7-C20CF0B61D4D}" srcId="{4084F671-7E15-4DAF-B379-B2F4C28FE30F}" destId="{38B1AF4F-72EC-448B-A7C2-C27757E0D49F}" srcOrd="0" destOrd="0" parTransId="{2966EB93-DAD9-46FA-8454-53D4184BF0FA}" sibTransId="{8BB54498-57CA-47BB-98AF-F3D31C47DA10}"/>
    <dgm:cxn modelId="{DE412C2F-978C-4E2D-83E0-AD8956991BB2}" type="presOf" srcId="{7E2445B1-3EBA-459E-A5C4-ABA902F9ACDD}" destId="{4C472511-82C2-426B-AC3C-E04A20B504DD}" srcOrd="0" destOrd="0" presId="urn:microsoft.com/office/officeart/2005/8/layout/vList5"/>
    <dgm:cxn modelId="{FBAE2F42-A67C-4C45-AD75-54AED5E20EAE}" srcId="{4084F671-7E15-4DAF-B379-B2F4C28FE30F}" destId="{35C91151-1A6E-4B3B-AB4A-86540E317C02}" srcOrd="5" destOrd="0" parTransId="{D4DFF7AA-6526-4B19-A6C6-4E45D3F484C1}" sibTransId="{24A35DDF-E807-4D91-869B-A29DEAAE1240}"/>
    <dgm:cxn modelId="{0654BE44-65EF-4E89-9D94-917D0C5B06F1}" type="presOf" srcId="{1DF6E260-7326-4890-8F44-7FBDF82295E4}" destId="{6F476F8A-1F6F-4FE5-A7DE-912471976540}" srcOrd="0" destOrd="0" presId="urn:microsoft.com/office/officeart/2005/8/layout/vList5"/>
    <dgm:cxn modelId="{CE98E473-0039-495A-AC03-F0BB8759D6A2}" srcId="{4084F671-7E15-4DAF-B379-B2F4C28FE30F}" destId="{7792DD46-D25A-4D81-B86B-F955E35EEE68}" srcOrd="6" destOrd="0" parTransId="{3021C40C-9911-46F0-850F-A44D99B64701}" sibTransId="{5ECB4DD3-2E3C-4823-8804-572038E89B42}"/>
    <dgm:cxn modelId="{25DC427D-BB37-4558-9D22-7815FC1C8BF8}" srcId="{4084F671-7E15-4DAF-B379-B2F4C28FE30F}" destId="{1DF6E260-7326-4890-8F44-7FBDF82295E4}" srcOrd="1" destOrd="0" parTransId="{D966FF45-7C79-4519-A537-7D224725FA35}" sibTransId="{63B3001C-14E8-4BD6-972E-DE4758FF95F4}"/>
    <dgm:cxn modelId="{570E6B7E-68C0-4046-B910-739C86A1D397}" srcId="{4084F671-7E15-4DAF-B379-B2F4C28FE30F}" destId="{8F06A891-82E2-4BA3-A8AE-81FACCE56F46}" srcOrd="3" destOrd="0" parTransId="{119A65CD-D0EF-4A36-AAD1-E010FEC2138E}" sibTransId="{3F18D6C7-1683-4E4D-BB02-4CA12745028A}"/>
    <dgm:cxn modelId="{E7EAFF7E-F163-43E5-BD7E-05C591D74006}" type="presOf" srcId="{4084F671-7E15-4DAF-B379-B2F4C28FE30F}" destId="{3F8E26AA-76F0-4F8A-82B6-45C0685CACBF}" srcOrd="0" destOrd="0" presId="urn:microsoft.com/office/officeart/2005/8/layout/vList5"/>
    <dgm:cxn modelId="{802A369C-B21F-4A9A-8C35-A53717E47728}" type="presOf" srcId="{35C91151-1A6E-4B3B-AB4A-86540E317C02}" destId="{A85321A3-B1DF-4245-A8BA-F6DDF0426A5C}" srcOrd="0" destOrd="0" presId="urn:microsoft.com/office/officeart/2005/8/layout/vList5"/>
    <dgm:cxn modelId="{956B50B9-CBFF-4CE8-834F-E6FBC29C89FA}" srcId="{4084F671-7E15-4DAF-B379-B2F4C28FE30F}" destId="{E115C6F5-9EA6-4480-9A66-9D49713B216C}" srcOrd="2" destOrd="0" parTransId="{BE0D710B-6F9E-450B-A875-8AF3AB101747}" sibTransId="{25C66FE4-D2AE-48CB-9E0B-03DB29278F47}"/>
    <dgm:cxn modelId="{41665BBA-7D84-4FBA-8E6C-CC55CA2C8DBF}" type="presOf" srcId="{7792DD46-D25A-4D81-B86B-F955E35EEE68}" destId="{45862B97-F4F7-41E3-ACDB-3CA14D3ABFB1}" srcOrd="0" destOrd="0" presId="urn:microsoft.com/office/officeart/2005/8/layout/vList5"/>
    <dgm:cxn modelId="{7865E2E0-A9BB-4E61-A755-82367974BDDF}" type="presOf" srcId="{E115C6F5-9EA6-4480-9A66-9D49713B216C}" destId="{622617D3-3535-4CD2-8D36-08DAE8C02B59}" srcOrd="0" destOrd="0" presId="urn:microsoft.com/office/officeart/2005/8/layout/vList5"/>
    <dgm:cxn modelId="{7354E1E1-B6FA-46A3-984E-41F712B1EE59}" type="presOf" srcId="{8F06A891-82E2-4BA3-A8AE-81FACCE56F46}" destId="{E7B89F3C-8A71-43E7-9FB1-A2780E3B28DE}" srcOrd="0" destOrd="0" presId="urn:microsoft.com/office/officeart/2005/8/layout/vList5"/>
    <dgm:cxn modelId="{F0B6CAA3-E284-4858-B845-FB7139A2ADE9}" type="presParOf" srcId="{3F8E26AA-76F0-4F8A-82B6-45C0685CACBF}" destId="{1CF24C2A-DF52-41E3-8A8F-99F2F1180716}" srcOrd="0" destOrd="0" presId="urn:microsoft.com/office/officeart/2005/8/layout/vList5"/>
    <dgm:cxn modelId="{C973BD78-F514-47B3-A139-515C665A1C8B}" type="presParOf" srcId="{1CF24C2A-DF52-41E3-8A8F-99F2F1180716}" destId="{F8AECCBA-D5F0-46A8-8800-6076A60D1D42}" srcOrd="0" destOrd="0" presId="urn:microsoft.com/office/officeart/2005/8/layout/vList5"/>
    <dgm:cxn modelId="{3E2140CE-7028-4C10-8D21-D80A938C9B2B}" type="presParOf" srcId="{3F8E26AA-76F0-4F8A-82B6-45C0685CACBF}" destId="{388ADB95-B3C9-4E99-8BAF-532CD462B60D}" srcOrd="1" destOrd="0" presId="urn:microsoft.com/office/officeart/2005/8/layout/vList5"/>
    <dgm:cxn modelId="{2A155111-AEE0-48EB-83FC-1387F5E23BE9}" type="presParOf" srcId="{3F8E26AA-76F0-4F8A-82B6-45C0685CACBF}" destId="{F2527D05-7608-46D4-AB61-D594F5722AAF}" srcOrd="2" destOrd="0" presId="urn:microsoft.com/office/officeart/2005/8/layout/vList5"/>
    <dgm:cxn modelId="{0BC678FE-4CFD-4B9B-BF8B-206CDD5159D8}" type="presParOf" srcId="{F2527D05-7608-46D4-AB61-D594F5722AAF}" destId="{6F476F8A-1F6F-4FE5-A7DE-912471976540}" srcOrd="0" destOrd="0" presId="urn:microsoft.com/office/officeart/2005/8/layout/vList5"/>
    <dgm:cxn modelId="{D0AE1AE9-3658-481A-B233-01DE4CEE6C2C}" type="presParOf" srcId="{3F8E26AA-76F0-4F8A-82B6-45C0685CACBF}" destId="{5C34785F-A661-45BD-99C6-9D1871FAECC4}" srcOrd="3" destOrd="0" presId="urn:microsoft.com/office/officeart/2005/8/layout/vList5"/>
    <dgm:cxn modelId="{8C427B8D-7277-4438-B436-15B5421DFD0E}" type="presParOf" srcId="{3F8E26AA-76F0-4F8A-82B6-45C0685CACBF}" destId="{6B8C5C31-2C7A-4B29-A4FD-2864779AED2B}" srcOrd="4" destOrd="0" presId="urn:microsoft.com/office/officeart/2005/8/layout/vList5"/>
    <dgm:cxn modelId="{CE72C45F-9B4B-4A83-97DA-6975D5B7980F}" type="presParOf" srcId="{6B8C5C31-2C7A-4B29-A4FD-2864779AED2B}" destId="{622617D3-3535-4CD2-8D36-08DAE8C02B59}" srcOrd="0" destOrd="0" presId="urn:microsoft.com/office/officeart/2005/8/layout/vList5"/>
    <dgm:cxn modelId="{2833FE66-837F-455F-9666-DC130CE81662}" type="presParOf" srcId="{3F8E26AA-76F0-4F8A-82B6-45C0685CACBF}" destId="{43EA5F14-248F-46E6-8D1E-ABE4C5B9FB9A}" srcOrd="5" destOrd="0" presId="urn:microsoft.com/office/officeart/2005/8/layout/vList5"/>
    <dgm:cxn modelId="{9109FCFE-0908-4228-A4FC-3312F741E878}" type="presParOf" srcId="{3F8E26AA-76F0-4F8A-82B6-45C0685CACBF}" destId="{255F06C3-B1CB-4F40-93D6-15B72D76E70A}" srcOrd="6" destOrd="0" presId="urn:microsoft.com/office/officeart/2005/8/layout/vList5"/>
    <dgm:cxn modelId="{F0979E36-254D-4DAB-BBE1-E2CA47D53607}" type="presParOf" srcId="{255F06C3-B1CB-4F40-93D6-15B72D76E70A}" destId="{E7B89F3C-8A71-43E7-9FB1-A2780E3B28DE}" srcOrd="0" destOrd="0" presId="urn:microsoft.com/office/officeart/2005/8/layout/vList5"/>
    <dgm:cxn modelId="{E5D29DB8-B949-4D29-A902-C919F5EE216A}" type="presParOf" srcId="{3F8E26AA-76F0-4F8A-82B6-45C0685CACBF}" destId="{ADB319A9-856D-4BE5-BA5C-413084777D3F}" srcOrd="7" destOrd="0" presId="urn:microsoft.com/office/officeart/2005/8/layout/vList5"/>
    <dgm:cxn modelId="{B904E2BA-9F9B-45B6-B433-B1C26F41F629}" type="presParOf" srcId="{3F8E26AA-76F0-4F8A-82B6-45C0685CACBF}" destId="{47F553B6-22F2-486D-A9BE-039368F2DD74}" srcOrd="8" destOrd="0" presId="urn:microsoft.com/office/officeart/2005/8/layout/vList5"/>
    <dgm:cxn modelId="{ECB46B5E-26CE-4798-A475-96067ECCEBF3}" type="presParOf" srcId="{47F553B6-22F2-486D-A9BE-039368F2DD74}" destId="{4C472511-82C2-426B-AC3C-E04A20B504DD}" srcOrd="0" destOrd="0" presId="urn:microsoft.com/office/officeart/2005/8/layout/vList5"/>
    <dgm:cxn modelId="{705624E7-6D1F-43D6-BC12-9801812C0C34}" type="presParOf" srcId="{3F8E26AA-76F0-4F8A-82B6-45C0685CACBF}" destId="{6C71760A-C433-4B9E-ACC1-BF62A9EE9D02}" srcOrd="9" destOrd="0" presId="urn:microsoft.com/office/officeart/2005/8/layout/vList5"/>
    <dgm:cxn modelId="{1D39E6E2-AFF6-43AB-98CB-E3638267F5AD}" type="presParOf" srcId="{3F8E26AA-76F0-4F8A-82B6-45C0685CACBF}" destId="{C773C66B-4892-4EEB-9AA1-33C5F3B4D4AD}" srcOrd="10" destOrd="0" presId="urn:microsoft.com/office/officeart/2005/8/layout/vList5"/>
    <dgm:cxn modelId="{F27F00EF-3742-4AC2-ADA2-551BCF7F7B8A}" type="presParOf" srcId="{C773C66B-4892-4EEB-9AA1-33C5F3B4D4AD}" destId="{A85321A3-B1DF-4245-A8BA-F6DDF0426A5C}" srcOrd="0" destOrd="0" presId="urn:microsoft.com/office/officeart/2005/8/layout/vList5"/>
    <dgm:cxn modelId="{202750E5-25A6-4BD8-BDB0-E2092D03526D}" type="presParOf" srcId="{3F8E26AA-76F0-4F8A-82B6-45C0685CACBF}" destId="{1FF514F7-133F-41A3-81D2-88694596930C}" srcOrd="11" destOrd="0" presId="urn:microsoft.com/office/officeart/2005/8/layout/vList5"/>
    <dgm:cxn modelId="{8C22085F-14C3-4CB0-9C7B-248B28C7BB61}" type="presParOf" srcId="{3F8E26AA-76F0-4F8A-82B6-45C0685CACBF}" destId="{5B977E44-B486-47AB-B385-D0F60B22CC62}" srcOrd="12" destOrd="0" presId="urn:microsoft.com/office/officeart/2005/8/layout/vList5"/>
    <dgm:cxn modelId="{EE945B27-C056-4209-9085-2D8BD2035FC0}" type="presParOf" srcId="{5B977E44-B486-47AB-B385-D0F60B22CC62}" destId="{45862B97-F4F7-41E3-ACDB-3CA14D3ABFB1}"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182ED3-2863-4EA3-B411-3AD542A12AA4}" type="doc">
      <dgm:prSet loTypeId="urn:microsoft.com/office/officeart/2005/8/layout/process1" loCatId="process" qsTypeId="urn:microsoft.com/office/officeart/2005/8/quickstyle/simple4" qsCatId="simple" csTypeId="urn:microsoft.com/office/officeart/2005/8/colors/accent3_2" csCatId="accent3" phldr="1"/>
      <dgm:spPr/>
    </dgm:pt>
    <dgm:pt modelId="{0FBE4701-6D97-4D72-AE87-565E7EC7A1D2}">
      <dgm:prSet phldrT="[Text]"/>
      <dgm:spPr/>
      <dgm:t>
        <a:bodyPr/>
        <a:lstStyle/>
        <a:p>
          <a:r>
            <a:rPr lang="en-US" dirty="0"/>
            <a:t>Used geolocator to seek latitude</a:t>
          </a:r>
        </a:p>
      </dgm:t>
    </dgm:pt>
    <dgm:pt modelId="{7F798C0F-4F0C-49BD-A445-F81D501F9A91}" type="parTrans" cxnId="{5C698E10-266C-4C84-9AC8-B27CD5972DCA}">
      <dgm:prSet/>
      <dgm:spPr/>
      <dgm:t>
        <a:bodyPr/>
        <a:lstStyle/>
        <a:p>
          <a:endParaRPr lang="en-US"/>
        </a:p>
      </dgm:t>
    </dgm:pt>
    <dgm:pt modelId="{160FA5B5-5C0F-498C-9A49-905A3CB3AD8A}" type="sibTrans" cxnId="{5C698E10-266C-4C84-9AC8-B27CD5972DCA}">
      <dgm:prSet/>
      <dgm:spPr/>
      <dgm:t>
        <a:bodyPr/>
        <a:lstStyle/>
        <a:p>
          <a:endParaRPr lang="en-US"/>
        </a:p>
      </dgm:t>
    </dgm:pt>
    <dgm:pt modelId="{98C01DFF-BF43-46F0-8EFE-AB42FF678C5D}">
      <dgm:prSet phldrT="[Text]"/>
      <dgm:spPr/>
      <dgm:t>
        <a:bodyPr/>
        <a:lstStyle/>
        <a:p>
          <a:r>
            <a:rPr lang="en-US" dirty="0"/>
            <a:t>Foursquare API used to gain biz </a:t>
          </a:r>
          <a:r>
            <a:rPr lang="en-US" dirty="0" err="1"/>
            <a:t>est</a:t>
          </a:r>
          <a:r>
            <a:rPr lang="en-US" dirty="0"/>
            <a:t> details</a:t>
          </a:r>
        </a:p>
      </dgm:t>
    </dgm:pt>
    <dgm:pt modelId="{16C27C85-D0E0-4033-A7D2-A773F9073007}" type="parTrans" cxnId="{6EE88175-99D1-4709-816E-F0DDDABDA1FF}">
      <dgm:prSet/>
      <dgm:spPr/>
      <dgm:t>
        <a:bodyPr/>
        <a:lstStyle/>
        <a:p>
          <a:endParaRPr lang="en-US"/>
        </a:p>
      </dgm:t>
    </dgm:pt>
    <dgm:pt modelId="{89802957-1DBE-4AA2-91BC-4AA1BFDA1BCB}" type="sibTrans" cxnId="{6EE88175-99D1-4709-816E-F0DDDABDA1FF}">
      <dgm:prSet/>
      <dgm:spPr/>
      <dgm:t>
        <a:bodyPr/>
        <a:lstStyle/>
        <a:p>
          <a:endParaRPr lang="en-US"/>
        </a:p>
      </dgm:t>
    </dgm:pt>
    <dgm:pt modelId="{388FD7FE-275F-46FE-A946-1996370B3299}">
      <dgm:prSet phldrT="[Text]"/>
      <dgm:spPr/>
      <dgm:t>
        <a:bodyPr/>
        <a:lstStyle/>
        <a:p>
          <a:r>
            <a:rPr lang="en-US" dirty="0"/>
            <a:t>Clusters with largest concentration of venues selected</a:t>
          </a:r>
        </a:p>
      </dgm:t>
    </dgm:pt>
    <dgm:pt modelId="{8164D0C2-C0EC-403C-9DE4-D16BCDEAED35}" type="parTrans" cxnId="{0D1796CC-ADF5-4396-8D2F-7120212DC082}">
      <dgm:prSet/>
      <dgm:spPr/>
      <dgm:t>
        <a:bodyPr/>
        <a:lstStyle/>
        <a:p>
          <a:endParaRPr lang="en-US"/>
        </a:p>
      </dgm:t>
    </dgm:pt>
    <dgm:pt modelId="{0FC88870-1D3D-47DE-B08D-1C6306C0F08E}" type="sibTrans" cxnId="{0D1796CC-ADF5-4396-8D2F-7120212DC082}">
      <dgm:prSet/>
      <dgm:spPr/>
      <dgm:t>
        <a:bodyPr/>
        <a:lstStyle/>
        <a:p>
          <a:endParaRPr lang="en-US"/>
        </a:p>
      </dgm:t>
    </dgm:pt>
    <dgm:pt modelId="{8C68CD6C-FDED-41C4-A4CE-D428792F3A27}">
      <dgm:prSet phldrT="[Text]"/>
      <dgm:spPr/>
      <dgm:t>
        <a:bodyPr/>
        <a:lstStyle/>
        <a:p>
          <a:r>
            <a:rPr lang="en-US" dirty="0"/>
            <a:t>Analyzed JSON &amp; retrieved relevant info</a:t>
          </a:r>
        </a:p>
      </dgm:t>
    </dgm:pt>
    <dgm:pt modelId="{AD4CD55E-B29B-4575-8639-12BA2A56C36C}" type="parTrans" cxnId="{55BC160F-2928-4345-84BD-19B218D3F83A}">
      <dgm:prSet/>
      <dgm:spPr/>
      <dgm:t>
        <a:bodyPr/>
        <a:lstStyle/>
        <a:p>
          <a:endParaRPr lang="en-US"/>
        </a:p>
      </dgm:t>
    </dgm:pt>
    <dgm:pt modelId="{BAD1EC0E-4C50-42C2-8E2B-F4354B1AB987}" type="sibTrans" cxnId="{55BC160F-2928-4345-84BD-19B218D3F83A}">
      <dgm:prSet/>
      <dgm:spPr/>
      <dgm:t>
        <a:bodyPr/>
        <a:lstStyle/>
        <a:p>
          <a:endParaRPr lang="en-US"/>
        </a:p>
      </dgm:t>
    </dgm:pt>
    <dgm:pt modelId="{DB7C358C-BA97-401B-ACB1-90C5CEF7C2C7}">
      <dgm:prSet phldrT="[Text]"/>
      <dgm:spPr/>
      <dgm:t>
        <a:bodyPr/>
        <a:lstStyle/>
        <a:p>
          <a:r>
            <a:rPr lang="en-US" dirty="0"/>
            <a:t>Converted records to data frame</a:t>
          </a:r>
        </a:p>
      </dgm:t>
    </dgm:pt>
    <dgm:pt modelId="{FF1F71AE-3238-4EEA-8E92-4F0B8491BBE4}" type="parTrans" cxnId="{8A1DCDC0-29B4-4A47-AAF2-15C0A8C48E76}">
      <dgm:prSet/>
      <dgm:spPr/>
      <dgm:t>
        <a:bodyPr/>
        <a:lstStyle/>
        <a:p>
          <a:endParaRPr lang="en-US"/>
        </a:p>
      </dgm:t>
    </dgm:pt>
    <dgm:pt modelId="{AFBCDFF4-6180-493E-BDE3-A021387C5C2C}" type="sibTrans" cxnId="{8A1DCDC0-29B4-4A47-AAF2-15C0A8C48E76}">
      <dgm:prSet/>
      <dgm:spPr/>
      <dgm:t>
        <a:bodyPr/>
        <a:lstStyle/>
        <a:p>
          <a:endParaRPr lang="en-US"/>
        </a:p>
      </dgm:t>
    </dgm:pt>
    <dgm:pt modelId="{90607CA6-82EF-4CA9-A78C-56C8E2B6BA15}">
      <dgm:prSet phldrT="[Text]"/>
      <dgm:spPr/>
      <dgm:t>
        <a:bodyPr/>
        <a:lstStyle/>
        <a:p>
          <a:r>
            <a:rPr lang="en-US" dirty="0"/>
            <a:t>Cleansed data &amp; </a:t>
          </a:r>
          <a:r>
            <a:rPr lang="en-US" dirty="0" err="1"/>
            <a:t>colums</a:t>
          </a:r>
          <a:endParaRPr lang="en-US" dirty="0"/>
        </a:p>
      </dgm:t>
    </dgm:pt>
    <dgm:pt modelId="{E116755E-9A23-48BA-8913-743EDA7A9DE0}" type="parTrans" cxnId="{9BD56043-33BE-49B9-8D29-EE030AE77D08}">
      <dgm:prSet/>
      <dgm:spPr/>
      <dgm:t>
        <a:bodyPr/>
        <a:lstStyle/>
        <a:p>
          <a:endParaRPr lang="en-US"/>
        </a:p>
      </dgm:t>
    </dgm:pt>
    <dgm:pt modelId="{8D58546C-1071-4D7E-A22F-BC627D5341CA}" type="sibTrans" cxnId="{9BD56043-33BE-49B9-8D29-EE030AE77D08}">
      <dgm:prSet/>
      <dgm:spPr/>
      <dgm:t>
        <a:bodyPr/>
        <a:lstStyle/>
        <a:p>
          <a:endParaRPr lang="en-US"/>
        </a:p>
      </dgm:t>
    </dgm:pt>
    <dgm:pt modelId="{9943155C-F742-487D-BFB5-AC2588321EFB}">
      <dgm:prSet phldrT="[Text]"/>
      <dgm:spPr/>
      <dgm:t>
        <a:bodyPr/>
        <a:lstStyle/>
        <a:p>
          <a:r>
            <a:rPr lang="en-US" dirty="0"/>
            <a:t>Used K-mean to cluster venues</a:t>
          </a:r>
        </a:p>
      </dgm:t>
    </dgm:pt>
    <dgm:pt modelId="{1DE2AF76-75CF-4BA1-BE36-9E375199EF16}" type="parTrans" cxnId="{979304F5-27F3-4D60-9397-C6654C1DAEA8}">
      <dgm:prSet/>
      <dgm:spPr/>
      <dgm:t>
        <a:bodyPr/>
        <a:lstStyle/>
        <a:p>
          <a:endParaRPr lang="en-US"/>
        </a:p>
      </dgm:t>
    </dgm:pt>
    <dgm:pt modelId="{82DF7480-103E-480C-9186-3E4D30F6DDD2}" type="sibTrans" cxnId="{979304F5-27F3-4D60-9397-C6654C1DAEA8}">
      <dgm:prSet/>
      <dgm:spPr/>
      <dgm:t>
        <a:bodyPr/>
        <a:lstStyle/>
        <a:p>
          <a:endParaRPr lang="en-US"/>
        </a:p>
      </dgm:t>
    </dgm:pt>
    <dgm:pt modelId="{10706565-E1AB-4AC8-8DEC-034952BD3AB6}">
      <dgm:prSet phldrT="[Text]"/>
      <dgm:spPr/>
      <dgm:t>
        <a:bodyPr/>
        <a:lstStyle/>
        <a:p>
          <a:r>
            <a:rPr lang="en-US" dirty="0"/>
            <a:t>Studied clusters to identify lifestyle services</a:t>
          </a:r>
        </a:p>
      </dgm:t>
    </dgm:pt>
    <dgm:pt modelId="{7D25EB61-8A82-4AAD-87DC-1ED6F220FB47}" type="parTrans" cxnId="{47085DCA-9A50-436A-AB84-77BFA9A48869}">
      <dgm:prSet/>
      <dgm:spPr/>
      <dgm:t>
        <a:bodyPr/>
        <a:lstStyle/>
        <a:p>
          <a:endParaRPr lang="en-US"/>
        </a:p>
      </dgm:t>
    </dgm:pt>
    <dgm:pt modelId="{159E90B4-DFAB-4F66-BB97-1F8FC7C668A5}" type="sibTrans" cxnId="{47085DCA-9A50-436A-AB84-77BFA9A48869}">
      <dgm:prSet/>
      <dgm:spPr/>
      <dgm:t>
        <a:bodyPr/>
        <a:lstStyle/>
        <a:p>
          <a:endParaRPr lang="en-US"/>
        </a:p>
      </dgm:t>
    </dgm:pt>
    <dgm:pt modelId="{15A288D9-B87B-45BC-9C95-A519CBC56FF0}">
      <dgm:prSet phldrT="[Text]"/>
      <dgm:spPr/>
      <dgm:t>
        <a:bodyPr/>
        <a:lstStyle/>
        <a:p>
          <a:r>
            <a:rPr lang="en-US" dirty="0"/>
            <a:t>Plotted venues to select clusters</a:t>
          </a:r>
        </a:p>
      </dgm:t>
    </dgm:pt>
    <dgm:pt modelId="{F8C16A29-75DB-4F8C-8324-5B8F16F3F8A1}" type="parTrans" cxnId="{36650C43-C393-4914-A6C3-A00460523624}">
      <dgm:prSet/>
      <dgm:spPr/>
      <dgm:t>
        <a:bodyPr/>
        <a:lstStyle/>
        <a:p>
          <a:endParaRPr lang="en-US"/>
        </a:p>
      </dgm:t>
    </dgm:pt>
    <dgm:pt modelId="{B1F66929-FE80-49AC-97B3-5A741B14D4EC}" type="sibTrans" cxnId="{36650C43-C393-4914-A6C3-A00460523624}">
      <dgm:prSet/>
      <dgm:spPr/>
      <dgm:t>
        <a:bodyPr/>
        <a:lstStyle/>
        <a:p>
          <a:endParaRPr lang="en-US"/>
        </a:p>
      </dgm:t>
    </dgm:pt>
    <dgm:pt modelId="{C514837F-C0BC-4E83-8E32-5F220A514958}" type="pres">
      <dgm:prSet presAssocID="{D9182ED3-2863-4EA3-B411-3AD542A12AA4}" presName="Name0" presStyleCnt="0">
        <dgm:presLayoutVars>
          <dgm:dir/>
          <dgm:resizeHandles val="exact"/>
        </dgm:presLayoutVars>
      </dgm:prSet>
      <dgm:spPr/>
    </dgm:pt>
    <dgm:pt modelId="{21C5346C-F010-4A2D-BB8E-0B9AFF98484F}" type="pres">
      <dgm:prSet presAssocID="{0FBE4701-6D97-4D72-AE87-565E7EC7A1D2}" presName="node" presStyleLbl="node1" presStyleIdx="0" presStyleCnt="9">
        <dgm:presLayoutVars>
          <dgm:bulletEnabled val="1"/>
        </dgm:presLayoutVars>
      </dgm:prSet>
      <dgm:spPr/>
    </dgm:pt>
    <dgm:pt modelId="{CB0E0F90-DBED-45E6-B2A9-46C435223EB5}" type="pres">
      <dgm:prSet presAssocID="{160FA5B5-5C0F-498C-9A49-905A3CB3AD8A}" presName="sibTrans" presStyleLbl="sibTrans2D1" presStyleIdx="0" presStyleCnt="8"/>
      <dgm:spPr/>
    </dgm:pt>
    <dgm:pt modelId="{A1D14F05-D270-48A8-B6EF-CE8E3FCD1866}" type="pres">
      <dgm:prSet presAssocID="{160FA5B5-5C0F-498C-9A49-905A3CB3AD8A}" presName="connectorText" presStyleLbl="sibTrans2D1" presStyleIdx="0" presStyleCnt="8"/>
      <dgm:spPr/>
    </dgm:pt>
    <dgm:pt modelId="{0FC2001E-C90C-41F4-BAF7-4B19C1C69E85}" type="pres">
      <dgm:prSet presAssocID="{98C01DFF-BF43-46F0-8EFE-AB42FF678C5D}" presName="node" presStyleLbl="node1" presStyleIdx="1" presStyleCnt="9">
        <dgm:presLayoutVars>
          <dgm:bulletEnabled val="1"/>
        </dgm:presLayoutVars>
      </dgm:prSet>
      <dgm:spPr/>
    </dgm:pt>
    <dgm:pt modelId="{764D61AB-DF85-421A-A79B-B499BFCEECCE}" type="pres">
      <dgm:prSet presAssocID="{89802957-1DBE-4AA2-91BC-4AA1BFDA1BCB}" presName="sibTrans" presStyleLbl="sibTrans2D1" presStyleIdx="1" presStyleCnt="8"/>
      <dgm:spPr/>
    </dgm:pt>
    <dgm:pt modelId="{BA67F1FF-F4DF-4C39-8049-34FCD436FFBF}" type="pres">
      <dgm:prSet presAssocID="{89802957-1DBE-4AA2-91BC-4AA1BFDA1BCB}" presName="connectorText" presStyleLbl="sibTrans2D1" presStyleIdx="1" presStyleCnt="8"/>
      <dgm:spPr/>
    </dgm:pt>
    <dgm:pt modelId="{B19DDA59-CD54-442C-91CE-A1A71F0AC90C}" type="pres">
      <dgm:prSet presAssocID="{8C68CD6C-FDED-41C4-A4CE-D428792F3A27}" presName="node" presStyleLbl="node1" presStyleIdx="2" presStyleCnt="9">
        <dgm:presLayoutVars>
          <dgm:bulletEnabled val="1"/>
        </dgm:presLayoutVars>
      </dgm:prSet>
      <dgm:spPr/>
    </dgm:pt>
    <dgm:pt modelId="{26626F4D-A492-4DAF-B830-438AB0EA5592}" type="pres">
      <dgm:prSet presAssocID="{BAD1EC0E-4C50-42C2-8E2B-F4354B1AB987}" presName="sibTrans" presStyleLbl="sibTrans2D1" presStyleIdx="2" presStyleCnt="8"/>
      <dgm:spPr/>
    </dgm:pt>
    <dgm:pt modelId="{1BC8E15D-4582-41BD-B554-10BF12264A8C}" type="pres">
      <dgm:prSet presAssocID="{BAD1EC0E-4C50-42C2-8E2B-F4354B1AB987}" presName="connectorText" presStyleLbl="sibTrans2D1" presStyleIdx="2" presStyleCnt="8"/>
      <dgm:spPr/>
    </dgm:pt>
    <dgm:pt modelId="{A6235812-CCA8-4DFC-A606-BA7BB9E3634F}" type="pres">
      <dgm:prSet presAssocID="{DB7C358C-BA97-401B-ACB1-90C5CEF7C2C7}" presName="node" presStyleLbl="node1" presStyleIdx="3" presStyleCnt="9">
        <dgm:presLayoutVars>
          <dgm:bulletEnabled val="1"/>
        </dgm:presLayoutVars>
      </dgm:prSet>
      <dgm:spPr/>
    </dgm:pt>
    <dgm:pt modelId="{A10C7778-CC50-46AE-9EE2-DB218BB65FA0}" type="pres">
      <dgm:prSet presAssocID="{AFBCDFF4-6180-493E-BDE3-A021387C5C2C}" presName="sibTrans" presStyleLbl="sibTrans2D1" presStyleIdx="3" presStyleCnt="8"/>
      <dgm:spPr/>
    </dgm:pt>
    <dgm:pt modelId="{8B8FCE7B-052E-47B5-B047-C2565B0F2ECD}" type="pres">
      <dgm:prSet presAssocID="{AFBCDFF4-6180-493E-BDE3-A021387C5C2C}" presName="connectorText" presStyleLbl="sibTrans2D1" presStyleIdx="3" presStyleCnt="8"/>
      <dgm:spPr/>
    </dgm:pt>
    <dgm:pt modelId="{8E9B4BF5-9453-436A-978D-9C9A236B082F}" type="pres">
      <dgm:prSet presAssocID="{90607CA6-82EF-4CA9-A78C-56C8E2B6BA15}" presName="node" presStyleLbl="node1" presStyleIdx="4" presStyleCnt="9">
        <dgm:presLayoutVars>
          <dgm:bulletEnabled val="1"/>
        </dgm:presLayoutVars>
      </dgm:prSet>
      <dgm:spPr/>
    </dgm:pt>
    <dgm:pt modelId="{16DF2561-8701-4399-83A5-527CE8720C0E}" type="pres">
      <dgm:prSet presAssocID="{8D58546C-1071-4D7E-A22F-BC627D5341CA}" presName="sibTrans" presStyleLbl="sibTrans2D1" presStyleIdx="4" presStyleCnt="8"/>
      <dgm:spPr/>
    </dgm:pt>
    <dgm:pt modelId="{53C99F88-5170-41BB-BC0C-3C53DE6A0BB1}" type="pres">
      <dgm:prSet presAssocID="{8D58546C-1071-4D7E-A22F-BC627D5341CA}" presName="connectorText" presStyleLbl="sibTrans2D1" presStyleIdx="4" presStyleCnt="8"/>
      <dgm:spPr/>
    </dgm:pt>
    <dgm:pt modelId="{51AD61FF-F7E0-4D1D-BF49-018981F0F51B}" type="pres">
      <dgm:prSet presAssocID="{9943155C-F742-487D-BFB5-AC2588321EFB}" presName="node" presStyleLbl="node1" presStyleIdx="5" presStyleCnt="9">
        <dgm:presLayoutVars>
          <dgm:bulletEnabled val="1"/>
        </dgm:presLayoutVars>
      </dgm:prSet>
      <dgm:spPr/>
    </dgm:pt>
    <dgm:pt modelId="{42F004EB-5E91-4A0A-9009-3FC4B33B055B}" type="pres">
      <dgm:prSet presAssocID="{82DF7480-103E-480C-9186-3E4D30F6DDD2}" presName="sibTrans" presStyleLbl="sibTrans2D1" presStyleIdx="5" presStyleCnt="8"/>
      <dgm:spPr/>
    </dgm:pt>
    <dgm:pt modelId="{9F713121-470C-4BA8-A990-7D38BAB7CCD0}" type="pres">
      <dgm:prSet presAssocID="{82DF7480-103E-480C-9186-3E4D30F6DDD2}" presName="connectorText" presStyleLbl="sibTrans2D1" presStyleIdx="5" presStyleCnt="8"/>
      <dgm:spPr/>
    </dgm:pt>
    <dgm:pt modelId="{F167ECB1-1BA1-4C17-8CF5-2313995CDDC6}" type="pres">
      <dgm:prSet presAssocID="{10706565-E1AB-4AC8-8DEC-034952BD3AB6}" presName="node" presStyleLbl="node1" presStyleIdx="6" presStyleCnt="9">
        <dgm:presLayoutVars>
          <dgm:bulletEnabled val="1"/>
        </dgm:presLayoutVars>
      </dgm:prSet>
      <dgm:spPr/>
    </dgm:pt>
    <dgm:pt modelId="{A4A956A1-A529-4110-9F2A-05C57EEC77CD}" type="pres">
      <dgm:prSet presAssocID="{159E90B4-DFAB-4F66-BB97-1F8FC7C668A5}" presName="sibTrans" presStyleLbl="sibTrans2D1" presStyleIdx="6" presStyleCnt="8"/>
      <dgm:spPr/>
    </dgm:pt>
    <dgm:pt modelId="{03F791C3-98F6-48C8-8053-DCC4075CD674}" type="pres">
      <dgm:prSet presAssocID="{159E90B4-DFAB-4F66-BB97-1F8FC7C668A5}" presName="connectorText" presStyleLbl="sibTrans2D1" presStyleIdx="6" presStyleCnt="8"/>
      <dgm:spPr/>
    </dgm:pt>
    <dgm:pt modelId="{08D9A956-FD46-4493-8B22-843CE3516600}" type="pres">
      <dgm:prSet presAssocID="{15A288D9-B87B-45BC-9C95-A519CBC56FF0}" presName="node" presStyleLbl="node1" presStyleIdx="7" presStyleCnt="9">
        <dgm:presLayoutVars>
          <dgm:bulletEnabled val="1"/>
        </dgm:presLayoutVars>
      </dgm:prSet>
      <dgm:spPr/>
    </dgm:pt>
    <dgm:pt modelId="{49F2F22D-CC40-4EB8-91F8-F061EBFAC752}" type="pres">
      <dgm:prSet presAssocID="{B1F66929-FE80-49AC-97B3-5A741B14D4EC}" presName="sibTrans" presStyleLbl="sibTrans2D1" presStyleIdx="7" presStyleCnt="8"/>
      <dgm:spPr/>
    </dgm:pt>
    <dgm:pt modelId="{AE00ADDF-FF80-45C1-A19D-2463D3A6E786}" type="pres">
      <dgm:prSet presAssocID="{B1F66929-FE80-49AC-97B3-5A741B14D4EC}" presName="connectorText" presStyleLbl="sibTrans2D1" presStyleIdx="7" presStyleCnt="8"/>
      <dgm:spPr/>
    </dgm:pt>
    <dgm:pt modelId="{23E1089C-39D4-4AE7-91AF-63EDED9524B0}" type="pres">
      <dgm:prSet presAssocID="{388FD7FE-275F-46FE-A946-1996370B3299}" presName="node" presStyleLbl="node1" presStyleIdx="8" presStyleCnt="9">
        <dgm:presLayoutVars>
          <dgm:bulletEnabled val="1"/>
        </dgm:presLayoutVars>
      </dgm:prSet>
      <dgm:spPr/>
    </dgm:pt>
  </dgm:ptLst>
  <dgm:cxnLst>
    <dgm:cxn modelId="{A2967B08-E64C-4A29-8626-9ECDADFF08D9}" type="presOf" srcId="{10706565-E1AB-4AC8-8DEC-034952BD3AB6}" destId="{F167ECB1-1BA1-4C17-8CF5-2313995CDDC6}" srcOrd="0" destOrd="0" presId="urn:microsoft.com/office/officeart/2005/8/layout/process1"/>
    <dgm:cxn modelId="{55BC160F-2928-4345-84BD-19B218D3F83A}" srcId="{D9182ED3-2863-4EA3-B411-3AD542A12AA4}" destId="{8C68CD6C-FDED-41C4-A4CE-D428792F3A27}" srcOrd="2" destOrd="0" parTransId="{AD4CD55E-B29B-4575-8639-12BA2A56C36C}" sibTransId="{BAD1EC0E-4C50-42C2-8E2B-F4354B1AB987}"/>
    <dgm:cxn modelId="{5C698E10-266C-4C84-9AC8-B27CD5972DCA}" srcId="{D9182ED3-2863-4EA3-B411-3AD542A12AA4}" destId="{0FBE4701-6D97-4D72-AE87-565E7EC7A1D2}" srcOrd="0" destOrd="0" parTransId="{7F798C0F-4F0C-49BD-A445-F81D501F9A91}" sibTransId="{160FA5B5-5C0F-498C-9A49-905A3CB3AD8A}"/>
    <dgm:cxn modelId="{ED000118-077F-488C-AC35-A22310937A06}" type="presOf" srcId="{BAD1EC0E-4C50-42C2-8E2B-F4354B1AB987}" destId="{26626F4D-A492-4DAF-B830-438AB0EA5592}" srcOrd="0" destOrd="0" presId="urn:microsoft.com/office/officeart/2005/8/layout/process1"/>
    <dgm:cxn modelId="{30C12119-CC5C-4243-97C1-E60A21FECF13}" type="presOf" srcId="{82DF7480-103E-480C-9186-3E4D30F6DDD2}" destId="{9F713121-470C-4BA8-A990-7D38BAB7CCD0}" srcOrd="1" destOrd="0" presId="urn:microsoft.com/office/officeart/2005/8/layout/process1"/>
    <dgm:cxn modelId="{38310625-A471-4F5B-BFA1-8627B4BB56FD}" type="presOf" srcId="{AFBCDFF4-6180-493E-BDE3-A021387C5C2C}" destId="{8B8FCE7B-052E-47B5-B047-C2565B0F2ECD}" srcOrd="1" destOrd="0" presId="urn:microsoft.com/office/officeart/2005/8/layout/process1"/>
    <dgm:cxn modelId="{FBEC1A2D-CDE3-4AB4-A544-7DBF08CE45B3}" type="presOf" srcId="{B1F66929-FE80-49AC-97B3-5A741B14D4EC}" destId="{49F2F22D-CC40-4EB8-91F8-F061EBFAC752}" srcOrd="0" destOrd="0" presId="urn:microsoft.com/office/officeart/2005/8/layout/process1"/>
    <dgm:cxn modelId="{32F05C2F-4BB1-4689-A90E-192CB598DF12}" type="presOf" srcId="{160FA5B5-5C0F-498C-9A49-905A3CB3AD8A}" destId="{A1D14F05-D270-48A8-B6EF-CE8E3FCD1866}" srcOrd="1" destOrd="0" presId="urn:microsoft.com/office/officeart/2005/8/layout/process1"/>
    <dgm:cxn modelId="{6A226033-FFE2-40D2-81DB-FC202C7A4A84}" type="presOf" srcId="{BAD1EC0E-4C50-42C2-8E2B-F4354B1AB987}" destId="{1BC8E15D-4582-41BD-B554-10BF12264A8C}" srcOrd="1" destOrd="0" presId="urn:microsoft.com/office/officeart/2005/8/layout/process1"/>
    <dgm:cxn modelId="{4872833F-B528-4A7A-84AC-702F0863C9BE}" type="presOf" srcId="{0FBE4701-6D97-4D72-AE87-565E7EC7A1D2}" destId="{21C5346C-F010-4A2D-BB8E-0B9AFF98484F}" srcOrd="0" destOrd="0" presId="urn:microsoft.com/office/officeart/2005/8/layout/process1"/>
    <dgm:cxn modelId="{36650C43-C393-4914-A6C3-A00460523624}" srcId="{D9182ED3-2863-4EA3-B411-3AD542A12AA4}" destId="{15A288D9-B87B-45BC-9C95-A519CBC56FF0}" srcOrd="7" destOrd="0" parTransId="{F8C16A29-75DB-4F8C-8324-5B8F16F3F8A1}" sibTransId="{B1F66929-FE80-49AC-97B3-5A741B14D4EC}"/>
    <dgm:cxn modelId="{9BD56043-33BE-49B9-8D29-EE030AE77D08}" srcId="{D9182ED3-2863-4EA3-B411-3AD542A12AA4}" destId="{90607CA6-82EF-4CA9-A78C-56C8E2B6BA15}" srcOrd="4" destOrd="0" parTransId="{E116755E-9A23-48BA-8913-743EDA7A9DE0}" sibTransId="{8D58546C-1071-4D7E-A22F-BC627D5341CA}"/>
    <dgm:cxn modelId="{9F2D5365-FE60-403E-AC86-18A86EE3C665}" type="presOf" srcId="{B1F66929-FE80-49AC-97B3-5A741B14D4EC}" destId="{AE00ADDF-FF80-45C1-A19D-2463D3A6E786}" srcOrd="1" destOrd="0" presId="urn:microsoft.com/office/officeart/2005/8/layout/process1"/>
    <dgm:cxn modelId="{95F63D67-262B-4ED5-A672-C9F9C6ECF26F}" type="presOf" srcId="{160FA5B5-5C0F-498C-9A49-905A3CB3AD8A}" destId="{CB0E0F90-DBED-45E6-B2A9-46C435223EB5}" srcOrd="0" destOrd="0" presId="urn:microsoft.com/office/officeart/2005/8/layout/process1"/>
    <dgm:cxn modelId="{24DB226B-1072-4535-942D-31020AA7BAAE}" type="presOf" srcId="{9943155C-F742-487D-BFB5-AC2588321EFB}" destId="{51AD61FF-F7E0-4D1D-BF49-018981F0F51B}" srcOrd="0" destOrd="0" presId="urn:microsoft.com/office/officeart/2005/8/layout/process1"/>
    <dgm:cxn modelId="{8440716C-CA1D-43B9-A8E2-A91A288F5B42}" type="presOf" srcId="{8D58546C-1071-4D7E-A22F-BC627D5341CA}" destId="{16DF2561-8701-4399-83A5-527CE8720C0E}" srcOrd="0" destOrd="0" presId="urn:microsoft.com/office/officeart/2005/8/layout/process1"/>
    <dgm:cxn modelId="{10EFED6F-CF0C-4440-BFAD-B45A3615467E}" type="presOf" srcId="{AFBCDFF4-6180-493E-BDE3-A021387C5C2C}" destId="{A10C7778-CC50-46AE-9EE2-DB218BB65FA0}" srcOrd="0" destOrd="0" presId="urn:microsoft.com/office/officeart/2005/8/layout/process1"/>
    <dgm:cxn modelId="{6EE88175-99D1-4709-816E-F0DDDABDA1FF}" srcId="{D9182ED3-2863-4EA3-B411-3AD542A12AA4}" destId="{98C01DFF-BF43-46F0-8EFE-AB42FF678C5D}" srcOrd="1" destOrd="0" parTransId="{16C27C85-D0E0-4033-A7D2-A773F9073007}" sibTransId="{89802957-1DBE-4AA2-91BC-4AA1BFDA1BCB}"/>
    <dgm:cxn modelId="{F7842358-9BE3-4268-8518-C1B3E8CE288B}" type="presOf" srcId="{15A288D9-B87B-45BC-9C95-A519CBC56FF0}" destId="{08D9A956-FD46-4493-8B22-843CE3516600}" srcOrd="0" destOrd="0" presId="urn:microsoft.com/office/officeart/2005/8/layout/process1"/>
    <dgm:cxn modelId="{B844E258-F059-4F2A-9F43-11B571D0A93F}" type="presOf" srcId="{8D58546C-1071-4D7E-A22F-BC627D5341CA}" destId="{53C99F88-5170-41BB-BC0C-3C53DE6A0BB1}" srcOrd="1" destOrd="0" presId="urn:microsoft.com/office/officeart/2005/8/layout/process1"/>
    <dgm:cxn modelId="{C5BD3B79-CE41-41D9-B25B-00327F5CC66B}" type="presOf" srcId="{159E90B4-DFAB-4F66-BB97-1F8FC7C668A5}" destId="{A4A956A1-A529-4110-9F2A-05C57EEC77CD}" srcOrd="0" destOrd="0" presId="urn:microsoft.com/office/officeart/2005/8/layout/process1"/>
    <dgm:cxn modelId="{C22AA97E-26B9-4D85-AE30-E5CB900FB549}" type="presOf" srcId="{82DF7480-103E-480C-9186-3E4D30F6DDD2}" destId="{42F004EB-5E91-4A0A-9009-3FC4B33B055B}" srcOrd="0" destOrd="0" presId="urn:microsoft.com/office/officeart/2005/8/layout/process1"/>
    <dgm:cxn modelId="{C8857E9C-3158-42F0-9EA1-01B1E41F4993}" type="presOf" srcId="{8C68CD6C-FDED-41C4-A4CE-D428792F3A27}" destId="{B19DDA59-CD54-442C-91CE-A1A71F0AC90C}" srcOrd="0" destOrd="0" presId="urn:microsoft.com/office/officeart/2005/8/layout/process1"/>
    <dgm:cxn modelId="{AE159DA2-1CC3-4B15-A19A-00C61457CFF7}" type="presOf" srcId="{89802957-1DBE-4AA2-91BC-4AA1BFDA1BCB}" destId="{764D61AB-DF85-421A-A79B-B499BFCEECCE}" srcOrd="0" destOrd="0" presId="urn:microsoft.com/office/officeart/2005/8/layout/process1"/>
    <dgm:cxn modelId="{C1410BBD-4CCF-480D-95AD-A0959FC49C2C}" type="presOf" srcId="{DB7C358C-BA97-401B-ACB1-90C5CEF7C2C7}" destId="{A6235812-CCA8-4DFC-A606-BA7BB9E3634F}" srcOrd="0" destOrd="0" presId="urn:microsoft.com/office/officeart/2005/8/layout/process1"/>
    <dgm:cxn modelId="{8A1DCDC0-29B4-4A47-AAF2-15C0A8C48E76}" srcId="{D9182ED3-2863-4EA3-B411-3AD542A12AA4}" destId="{DB7C358C-BA97-401B-ACB1-90C5CEF7C2C7}" srcOrd="3" destOrd="0" parTransId="{FF1F71AE-3238-4EEA-8E92-4F0B8491BBE4}" sibTransId="{AFBCDFF4-6180-493E-BDE3-A021387C5C2C}"/>
    <dgm:cxn modelId="{47085DCA-9A50-436A-AB84-77BFA9A48869}" srcId="{D9182ED3-2863-4EA3-B411-3AD542A12AA4}" destId="{10706565-E1AB-4AC8-8DEC-034952BD3AB6}" srcOrd="6" destOrd="0" parTransId="{7D25EB61-8A82-4AAD-87DC-1ED6F220FB47}" sibTransId="{159E90B4-DFAB-4F66-BB97-1F8FC7C668A5}"/>
    <dgm:cxn modelId="{0D1796CC-ADF5-4396-8D2F-7120212DC082}" srcId="{D9182ED3-2863-4EA3-B411-3AD542A12AA4}" destId="{388FD7FE-275F-46FE-A946-1996370B3299}" srcOrd="8" destOrd="0" parTransId="{8164D0C2-C0EC-403C-9DE4-D16BCDEAED35}" sibTransId="{0FC88870-1D3D-47DE-B08D-1C6306C0F08E}"/>
    <dgm:cxn modelId="{4B8E76D5-53AB-4119-A221-EC61D4F382C3}" type="presOf" srcId="{159E90B4-DFAB-4F66-BB97-1F8FC7C668A5}" destId="{03F791C3-98F6-48C8-8053-DCC4075CD674}" srcOrd="1" destOrd="0" presId="urn:microsoft.com/office/officeart/2005/8/layout/process1"/>
    <dgm:cxn modelId="{25D93ED7-661E-4ABE-AD94-B85FEC353625}" type="presOf" srcId="{388FD7FE-275F-46FE-A946-1996370B3299}" destId="{23E1089C-39D4-4AE7-91AF-63EDED9524B0}" srcOrd="0" destOrd="0" presId="urn:microsoft.com/office/officeart/2005/8/layout/process1"/>
    <dgm:cxn modelId="{4C076BD9-9E32-4FD9-B1CD-AC4B9091179B}" type="presOf" srcId="{90607CA6-82EF-4CA9-A78C-56C8E2B6BA15}" destId="{8E9B4BF5-9453-436A-978D-9C9A236B082F}" srcOrd="0" destOrd="0" presId="urn:microsoft.com/office/officeart/2005/8/layout/process1"/>
    <dgm:cxn modelId="{A9642FE0-4205-4636-95C4-6CD1BA4C4422}" type="presOf" srcId="{98C01DFF-BF43-46F0-8EFE-AB42FF678C5D}" destId="{0FC2001E-C90C-41F4-BAF7-4B19C1C69E85}" srcOrd="0" destOrd="0" presId="urn:microsoft.com/office/officeart/2005/8/layout/process1"/>
    <dgm:cxn modelId="{979304F5-27F3-4D60-9397-C6654C1DAEA8}" srcId="{D9182ED3-2863-4EA3-B411-3AD542A12AA4}" destId="{9943155C-F742-487D-BFB5-AC2588321EFB}" srcOrd="5" destOrd="0" parTransId="{1DE2AF76-75CF-4BA1-BE36-9E375199EF16}" sibTransId="{82DF7480-103E-480C-9186-3E4D30F6DDD2}"/>
    <dgm:cxn modelId="{904D60F6-C074-4B74-9E6E-87D6C9F4BAEE}" type="presOf" srcId="{D9182ED3-2863-4EA3-B411-3AD542A12AA4}" destId="{C514837F-C0BC-4E83-8E32-5F220A514958}" srcOrd="0" destOrd="0" presId="urn:microsoft.com/office/officeart/2005/8/layout/process1"/>
    <dgm:cxn modelId="{D2C90CFE-CBBA-4F46-A33F-504977F19FEA}" type="presOf" srcId="{89802957-1DBE-4AA2-91BC-4AA1BFDA1BCB}" destId="{BA67F1FF-F4DF-4C39-8049-34FCD436FFBF}" srcOrd="1" destOrd="0" presId="urn:microsoft.com/office/officeart/2005/8/layout/process1"/>
    <dgm:cxn modelId="{2986D447-D25E-4551-9A9C-86CB61831BDD}" type="presParOf" srcId="{C514837F-C0BC-4E83-8E32-5F220A514958}" destId="{21C5346C-F010-4A2D-BB8E-0B9AFF98484F}" srcOrd="0" destOrd="0" presId="urn:microsoft.com/office/officeart/2005/8/layout/process1"/>
    <dgm:cxn modelId="{A19B48A2-9BDD-4942-AD46-5C7FD8A2896B}" type="presParOf" srcId="{C514837F-C0BC-4E83-8E32-5F220A514958}" destId="{CB0E0F90-DBED-45E6-B2A9-46C435223EB5}" srcOrd="1" destOrd="0" presId="urn:microsoft.com/office/officeart/2005/8/layout/process1"/>
    <dgm:cxn modelId="{D3155B29-D06A-4E4F-BD4B-28AC3F30D5D4}" type="presParOf" srcId="{CB0E0F90-DBED-45E6-B2A9-46C435223EB5}" destId="{A1D14F05-D270-48A8-B6EF-CE8E3FCD1866}" srcOrd="0" destOrd="0" presId="urn:microsoft.com/office/officeart/2005/8/layout/process1"/>
    <dgm:cxn modelId="{2FAED828-53E5-4606-93AE-28F431DEB674}" type="presParOf" srcId="{C514837F-C0BC-4E83-8E32-5F220A514958}" destId="{0FC2001E-C90C-41F4-BAF7-4B19C1C69E85}" srcOrd="2" destOrd="0" presId="urn:microsoft.com/office/officeart/2005/8/layout/process1"/>
    <dgm:cxn modelId="{139DD591-B2FF-438A-8BA0-1DD3F1E8BF7D}" type="presParOf" srcId="{C514837F-C0BC-4E83-8E32-5F220A514958}" destId="{764D61AB-DF85-421A-A79B-B499BFCEECCE}" srcOrd="3" destOrd="0" presId="urn:microsoft.com/office/officeart/2005/8/layout/process1"/>
    <dgm:cxn modelId="{47C5DA7E-5971-4ACB-AAC8-A3748252A585}" type="presParOf" srcId="{764D61AB-DF85-421A-A79B-B499BFCEECCE}" destId="{BA67F1FF-F4DF-4C39-8049-34FCD436FFBF}" srcOrd="0" destOrd="0" presId="urn:microsoft.com/office/officeart/2005/8/layout/process1"/>
    <dgm:cxn modelId="{A08CA5BD-EAAD-472D-AAF3-CA3FE6AC6771}" type="presParOf" srcId="{C514837F-C0BC-4E83-8E32-5F220A514958}" destId="{B19DDA59-CD54-442C-91CE-A1A71F0AC90C}" srcOrd="4" destOrd="0" presId="urn:microsoft.com/office/officeart/2005/8/layout/process1"/>
    <dgm:cxn modelId="{DAD62ACF-FDDF-44B6-A94B-8408BC71D5D6}" type="presParOf" srcId="{C514837F-C0BC-4E83-8E32-5F220A514958}" destId="{26626F4D-A492-4DAF-B830-438AB0EA5592}" srcOrd="5" destOrd="0" presId="urn:microsoft.com/office/officeart/2005/8/layout/process1"/>
    <dgm:cxn modelId="{A17F0FD5-B2EC-427F-8311-DF4C0C2A5AAD}" type="presParOf" srcId="{26626F4D-A492-4DAF-B830-438AB0EA5592}" destId="{1BC8E15D-4582-41BD-B554-10BF12264A8C}" srcOrd="0" destOrd="0" presId="urn:microsoft.com/office/officeart/2005/8/layout/process1"/>
    <dgm:cxn modelId="{295BB972-351D-4C02-A03B-157093E39C4C}" type="presParOf" srcId="{C514837F-C0BC-4E83-8E32-5F220A514958}" destId="{A6235812-CCA8-4DFC-A606-BA7BB9E3634F}" srcOrd="6" destOrd="0" presId="urn:microsoft.com/office/officeart/2005/8/layout/process1"/>
    <dgm:cxn modelId="{83C57D72-04D5-471A-B1D2-EBB30CD0D9DB}" type="presParOf" srcId="{C514837F-C0BC-4E83-8E32-5F220A514958}" destId="{A10C7778-CC50-46AE-9EE2-DB218BB65FA0}" srcOrd="7" destOrd="0" presId="urn:microsoft.com/office/officeart/2005/8/layout/process1"/>
    <dgm:cxn modelId="{8B632FD8-D9C3-48B6-A52C-FACC5FBDF3DB}" type="presParOf" srcId="{A10C7778-CC50-46AE-9EE2-DB218BB65FA0}" destId="{8B8FCE7B-052E-47B5-B047-C2565B0F2ECD}" srcOrd="0" destOrd="0" presId="urn:microsoft.com/office/officeart/2005/8/layout/process1"/>
    <dgm:cxn modelId="{24671B24-0A73-48F5-809D-7523EB26FA6E}" type="presParOf" srcId="{C514837F-C0BC-4E83-8E32-5F220A514958}" destId="{8E9B4BF5-9453-436A-978D-9C9A236B082F}" srcOrd="8" destOrd="0" presId="urn:microsoft.com/office/officeart/2005/8/layout/process1"/>
    <dgm:cxn modelId="{4D588637-D05C-425A-AC27-F4E093AFBDB3}" type="presParOf" srcId="{C514837F-C0BC-4E83-8E32-5F220A514958}" destId="{16DF2561-8701-4399-83A5-527CE8720C0E}" srcOrd="9" destOrd="0" presId="urn:microsoft.com/office/officeart/2005/8/layout/process1"/>
    <dgm:cxn modelId="{C5C5999D-A118-4E07-A8A6-395DC867226F}" type="presParOf" srcId="{16DF2561-8701-4399-83A5-527CE8720C0E}" destId="{53C99F88-5170-41BB-BC0C-3C53DE6A0BB1}" srcOrd="0" destOrd="0" presId="urn:microsoft.com/office/officeart/2005/8/layout/process1"/>
    <dgm:cxn modelId="{1D8BB336-0D73-4CB4-A26F-094D755289A1}" type="presParOf" srcId="{C514837F-C0BC-4E83-8E32-5F220A514958}" destId="{51AD61FF-F7E0-4D1D-BF49-018981F0F51B}" srcOrd="10" destOrd="0" presId="urn:microsoft.com/office/officeart/2005/8/layout/process1"/>
    <dgm:cxn modelId="{A3629975-B871-46BE-81E0-72E081051487}" type="presParOf" srcId="{C514837F-C0BC-4E83-8E32-5F220A514958}" destId="{42F004EB-5E91-4A0A-9009-3FC4B33B055B}" srcOrd="11" destOrd="0" presId="urn:microsoft.com/office/officeart/2005/8/layout/process1"/>
    <dgm:cxn modelId="{9FE3378F-6B70-441F-ADEE-13E1A92466A6}" type="presParOf" srcId="{42F004EB-5E91-4A0A-9009-3FC4B33B055B}" destId="{9F713121-470C-4BA8-A990-7D38BAB7CCD0}" srcOrd="0" destOrd="0" presId="urn:microsoft.com/office/officeart/2005/8/layout/process1"/>
    <dgm:cxn modelId="{0677898B-A145-4B37-9249-97A5D83E759F}" type="presParOf" srcId="{C514837F-C0BC-4E83-8E32-5F220A514958}" destId="{F167ECB1-1BA1-4C17-8CF5-2313995CDDC6}" srcOrd="12" destOrd="0" presId="urn:microsoft.com/office/officeart/2005/8/layout/process1"/>
    <dgm:cxn modelId="{25243258-27AA-47FB-8B72-7247B68D5BA0}" type="presParOf" srcId="{C514837F-C0BC-4E83-8E32-5F220A514958}" destId="{A4A956A1-A529-4110-9F2A-05C57EEC77CD}" srcOrd="13" destOrd="0" presId="urn:microsoft.com/office/officeart/2005/8/layout/process1"/>
    <dgm:cxn modelId="{8CFAF249-B929-43BC-BA9A-C2C0ED666F25}" type="presParOf" srcId="{A4A956A1-A529-4110-9F2A-05C57EEC77CD}" destId="{03F791C3-98F6-48C8-8053-DCC4075CD674}" srcOrd="0" destOrd="0" presId="urn:microsoft.com/office/officeart/2005/8/layout/process1"/>
    <dgm:cxn modelId="{A4A3D46D-AD0B-4712-B655-51E69BAE01FA}" type="presParOf" srcId="{C514837F-C0BC-4E83-8E32-5F220A514958}" destId="{08D9A956-FD46-4493-8B22-843CE3516600}" srcOrd="14" destOrd="0" presId="urn:microsoft.com/office/officeart/2005/8/layout/process1"/>
    <dgm:cxn modelId="{D78E0842-B796-4FF9-9E00-11C34F387552}" type="presParOf" srcId="{C514837F-C0BC-4E83-8E32-5F220A514958}" destId="{49F2F22D-CC40-4EB8-91F8-F061EBFAC752}" srcOrd="15" destOrd="0" presId="urn:microsoft.com/office/officeart/2005/8/layout/process1"/>
    <dgm:cxn modelId="{1986C944-A727-46C2-BAA9-9B2E76B856D2}" type="presParOf" srcId="{49F2F22D-CC40-4EB8-91F8-F061EBFAC752}" destId="{AE00ADDF-FF80-45C1-A19D-2463D3A6E786}" srcOrd="0" destOrd="0" presId="urn:microsoft.com/office/officeart/2005/8/layout/process1"/>
    <dgm:cxn modelId="{46DFD230-926B-490A-82A8-39DD8BAADA67}" type="presParOf" srcId="{C514837F-C0BC-4E83-8E32-5F220A514958}" destId="{23E1089C-39D4-4AE7-91AF-63EDED9524B0}" srcOrd="1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ECCBA-D5F0-46A8-8800-6076A60D1D42}">
      <dsp:nvSpPr>
        <dsp:cNvPr id="0" name=""/>
        <dsp:cNvSpPr/>
      </dsp:nvSpPr>
      <dsp:spPr>
        <a:xfrm>
          <a:off x="3364992" y="354"/>
          <a:ext cx="3785616" cy="5684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pandas: Data Frames, json_normalize</a:t>
          </a:r>
        </a:p>
      </dsp:txBody>
      <dsp:txXfrm>
        <a:off x="3392741" y="28103"/>
        <a:ext cx="3730118" cy="512949"/>
      </dsp:txXfrm>
    </dsp:sp>
    <dsp:sp modelId="{6F476F8A-1F6F-4FE5-A7DE-912471976540}">
      <dsp:nvSpPr>
        <dsp:cNvPr id="0" name=""/>
        <dsp:cNvSpPr/>
      </dsp:nvSpPr>
      <dsp:spPr>
        <a:xfrm>
          <a:off x="3364992" y="597224"/>
          <a:ext cx="3785616" cy="5684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Request</a:t>
          </a:r>
        </a:p>
      </dsp:txBody>
      <dsp:txXfrm>
        <a:off x="3392741" y="624973"/>
        <a:ext cx="3730118" cy="512949"/>
      </dsp:txXfrm>
    </dsp:sp>
    <dsp:sp modelId="{622617D3-3535-4CD2-8D36-08DAE8C02B59}">
      <dsp:nvSpPr>
        <dsp:cNvPr id="0" name=""/>
        <dsp:cNvSpPr/>
      </dsp:nvSpPr>
      <dsp:spPr>
        <a:xfrm>
          <a:off x="3364992" y="1194094"/>
          <a:ext cx="3785616" cy="5684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matplotlib: cm, colors</a:t>
          </a:r>
        </a:p>
      </dsp:txBody>
      <dsp:txXfrm>
        <a:off x="3392741" y="1221843"/>
        <a:ext cx="3730118" cy="512949"/>
      </dsp:txXfrm>
    </dsp:sp>
    <dsp:sp modelId="{E7B89F3C-8A71-43E7-9FB1-A2780E3B28DE}">
      <dsp:nvSpPr>
        <dsp:cNvPr id="0" name=""/>
        <dsp:cNvSpPr/>
      </dsp:nvSpPr>
      <dsp:spPr>
        <a:xfrm>
          <a:off x="3364992" y="1790964"/>
          <a:ext cx="3785616" cy="5684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sklearn: cluster, datasets.samples_generator</a:t>
          </a:r>
        </a:p>
      </dsp:txBody>
      <dsp:txXfrm>
        <a:off x="3392741" y="1818713"/>
        <a:ext cx="3730118" cy="512949"/>
      </dsp:txXfrm>
    </dsp:sp>
    <dsp:sp modelId="{4C472511-82C2-426B-AC3C-E04A20B504DD}">
      <dsp:nvSpPr>
        <dsp:cNvPr id="0" name=""/>
        <dsp:cNvSpPr/>
      </dsp:nvSpPr>
      <dsp:spPr>
        <a:xfrm>
          <a:off x="3364992" y="2387834"/>
          <a:ext cx="3785616" cy="5684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json</a:t>
          </a:r>
        </a:p>
      </dsp:txBody>
      <dsp:txXfrm>
        <a:off x="3392741" y="2415583"/>
        <a:ext cx="3730118" cy="512949"/>
      </dsp:txXfrm>
    </dsp:sp>
    <dsp:sp modelId="{A85321A3-B1DF-4245-A8BA-F6DDF0426A5C}">
      <dsp:nvSpPr>
        <dsp:cNvPr id="0" name=""/>
        <dsp:cNvSpPr/>
      </dsp:nvSpPr>
      <dsp:spPr>
        <a:xfrm>
          <a:off x="3364992" y="2984703"/>
          <a:ext cx="3785616" cy="5684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geopy.geocoders: Nominatim</a:t>
          </a:r>
        </a:p>
      </dsp:txBody>
      <dsp:txXfrm>
        <a:off x="3392741" y="3012452"/>
        <a:ext cx="3730118" cy="512949"/>
      </dsp:txXfrm>
    </dsp:sp>
    <dsp:sp modelId="{45862B97-F4F7-41E3-ACDB-3CA14D3ABFB1}">
      <dsp:nvSpPr>
        <dsp:cNvPr id="0" name=""/>
        <dsp:cNvSpPr/>
      </dsp:nvSpPr>
      <dsp:spPr>
        <a:xfrm>
          <a:off x="3364992" y="3581573"/>
          <a:ext cx="3785616" cy="56844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folium </a:t>
          </a:r>
        </a:p>
      </dsp:txBody>
      <dsp:txXfrm>
        <a:off x="3392741" y="3609322"/>
        <a:ext cx="3730118" cy="512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5346C-F010-4A2D-BB8E-0B9AFF98484F}">
      <dsp:nvSpPr>
        <dsp:cNvPr id="0" name=""/>
        <dsp:cNvSpPr/>
      </dsp:nvSpPr>
      <dsp:spPr>
        <a:xfrm>
          <a:off x="3927" y="1067805"/>
          <a:ext cx="908739" cy="89886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Used geolocator to seek latitude</a:t>
          </a:r>
        </a:p>
      </dsp:txBody>
      <dsp:txXfrm>
        <a:off x="30254" y="1094132"/>
        <a:ext cx="856085" cy="846212"/>
      </dsp:txXfrm>
    </dsp:sp>
    <dsp:sp modelId="{CB0E0F90-DBED-45E6-B2A9-46C435223EB5}">
      <dsp:nvSpPr>
        <dsp:cNvPr id="0" name=""/>
        <dsp:cNvSpPr/>
      </dsp:nvSpPr>
      <dsp:spPr>
        <a:xfrm>
          <a:off x="1003541" y="1404554"/>
          <a:ext cx="192652" cy="225367"/>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003541" y="1449627"/>
        <a:ext cx="134856" cy="135221"/>
      </dsp:txXfrm>
    </dsp:sp>
    <dsp:sp modelId="{0FC2001E-C90C-41F4-BAF7-4B19C1C69E85}">
      <dsp:nvSpPr>
        <dsp:cNvPr id="0" name=""/>
        <dsp:cNvSpPr/>
      </dsp:nvSpPr>
      <dsp:spPr>
        <a:xfrm>
          <a:off x="1276162" y="1067805"/>
          <a:ext cx="908739" cy="89886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Foursquare API used to gain biz </a:t>
          </a:r>
          <a:r>
            <a:rPr lang="en-US" sz="1000" kern="1200" dirty="0" err="1"/>
            <a:t>est</a:t>
          </a:r>
          <a:r>
            <a:rPr lang="en-US" sz="1000" kern="1200" dirty="0"/>
            <a:t> details</a:t>
          </a:r>
        </a:p>
      </dsp:txBody>
      <dsp:txXfrm>
        <a:off x="1302489" y="1094132"/>
        <a:ext cx="856085" cy="846212"/>
      </dsp:txXfrm>
    </dsp:sp>
    <dsp:sp modelId="{764D61AB-DF85-421A-A79B-B499BFCEECCE}">
      <dsp:nvSpPr>
        <dsp:cNvPr id="0" name=""/>
        <dsp:cNvSpPr/>
      </dsp:nvSpPr>
      <dsp:spPr>
        <a:xfrm>
          <a:off x="2275776" y="1404554"/>
          <a:ext cx="192652" cy="225367"/>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2275776" y="1449627"/>
        <a:ext cx="134856" cy="135221"/>
      </dsp:txXfrm>
    </dsp:sp>
    <dsp:sp modelId="{B19DDA59-CD54-442C-91CE-A1A71F0AC90C}">
      <dsp:nvSpPr>
        <dsp:cNvPr id="0" name=""/>
        <dsp:cNvSpPr/>
      </dsp:nvSpPr>
      <dsp:spPr>
        <a:xfrm>
          <a:off x="2548398" y="1067805"/>
          <a:ext cx="908739" cy="89886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Analyzed JSON &amp; retrieved relevant info</a:t>
          </a:r>
        </a:p>
      </dsp:txBody>
      <dsp:txXfrm>
        <a:off x="2574725" y="1094132"/>
        <a:ext cx="856085" cy="846212"/>
      </dsp:txXfrm>
    </dsp:sp>
    <dsp:sp modelId="{26626F4D-A492-4DAF-B830-438AB0EA5592}">
      <dsp:nvSpPr>
        <dsp:cNvPr id="0" name=""/>
        <dsp:cNvSpPr/>
      </dsp:nvSpPr>
      <dsp:spPr>
        <a:xfrm>
          <a:off x="3548011" y="1404554"/>
          <a:ext cx="192652" cy="225367"/>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548011" y="1449627"/>
        <a:ext cx="134856" cy="135221"/>
      </dsp:txXfrm>
    </dsp:sp>
    <dsp:sp modelId="{A6235812-CCA8-4DFC-A606-BA7BB9E3634F}">
      <dsp:nvSpPr>
        <dsp:cNvPr id="0" name=""/>
        <dsp:cNvSpPr/>
      </dsp:nvSpPr>
      <dsp:spPr>
        <a:xfrm>
          <a:off x="3820633" y="1067805"/>
          <a:ext cx="908739" cy="89886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Converted records to data frame</a:t>
          </a:r>
        </a:p>
      </dsp:txBody>
      <dsp:txXfrm>
        <a:off x="3846960" y="1094132"/>
        <a:ext cx="856085" cy="846212"/>
      </dsp:txXfrm>
    </dsp:sp>
    <dsp:sp modelId="{A10C7778-CC50-46AE-9EE2-DB218BB65FA0}">
      <dsp:nvSpPr>
        <dsp:cNvPr id="0" name=""/>
        <dsp:cNvSpPr/>
      </dsp:nvSpPr>
      <dsp:spPr>
        <a:xfrm>
          <a:off x="4820247" y="1404554"/>
          <a:ext cx="192652" cy="225367"/>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820247" y="1449627"/>
        <a:ext cx="134856" cy="135221"/>
      </dsp:txXfrm>
    </dsp:sp>
    <dsp:sp modelId="{8E9B4BF5-9453-436A-978D-9C9A236B082F}">
      <dsp:nvSpPr>
        <dsp:cNvPr id="0" name=""/>
        <dsp:cNvSpPr/>
      </dsp:nvSpPr>
      <dsp:spPr>
        <a:xfrm>
          <a:off x="5092869" y="1067805"/>
          <a:ext cx="908739" cy="89886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Cleansed data &amp; </a:t>
          </a:r>
          <a:r>
            <a:rPr lang="en-US" sz="1000" kern="1200" dirty="0" err="1"/>
            <a:t>colums</a:t>
          </a:r>
          <a:endParaRPr lang="en-US" sz="1000" kern="1200" dirty="0"/>
        </a:p>
      </dsp:txBody>
      <dsp:txXfrm>
        <a:off x="5119196" y="1094132"/>
        <a:ext cx="856085" cy="846212"/>
      </dsp:txXfrm>
    </dsp:sp>
    <dsp:sp modelId="{16DF2561-8701-4399-83A5-527CE8720C0E}">
      <dsp:nvSpPr>
        <dsp:cNvPr id="0" name=""/>
        <dsp:cNvSpPr/>
      </dsp:nvSpPr>
      <dsp:spPr>
        <a:xfrm>
          <a:off x="6092482" y="1404554"/>
          <a:ext cx="192652" cy="225367"/>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092482" y="1449627"/>
        <a:ext cx="134856" cy="135221"/>
      </dsp:txXfrm>
    </dsp:sp>
    <dsp:sp modelId="{51AD61FF-F7E0-4D1D-BF49-018981F0F51B}">
      <dsp:nvSpPr>
        <dsp:cNvPr id="0" name=""/>
        <dsp:cNvSpPr/>
      </dsp:nvSpPr>
      <dsp:spPr>
        <a:xfrm>
          <a:off x="6365104" y="1067805"/>
          <a:ext cx="908739" cy="89886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Used K-mean to cluster venues</a:t>
          </a:r>
        </a:p>
      </dsp:txBody>
      <dsp:txXfrm>
        <a:off x="6391431" y="1094132"/>
        <a:ext cx="856085" cy="846212"/>
      </dsp:txXfrm>
    </dsp:sp>
    <dsp:sp modelId="{42F004EB-5E91-4A0A-9009-3FC4B33B055B}">
      <dsp:nvSpPr>
        <dsp:cNvPr id="0" name=""/>
        <dsp:cNvSpPr/>
      </dsp:nvSpPr>
      <dsp:spPr>
        <a:xfrm>
          <a:off x="7364718" y="1404554"/>
          <a:ext cx="192652" cy="225367"/>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7364718" y="1449627"/>
        <a:ext cx="134856" cy="135221"/>
      </dsp:txXfrm>
    </dsp:sp>
    <dsp:sp modelId="{F167ECB1-1BA1-4C17-8CF5-2313995CDDC6}">
      <dsp:nvSpPr>
        <dsp:cNvPr id="0" name=""/>
        <dsp:cNvSpPr/>
      </dsp:nvSpPr>
      <dsp:spPr>
        <a:xfrm>
          <a:off x="7637340" y="1067805"/>
          <a:ext cx="908739" cy="89886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Studied clusters to identify lifestyle services</a:t>
          </a:r>
        </a:p>
      </dsp:txBody>
      <dsp:txXfrm>
        <a:off x="7663667" y="1094132"/>
        <a:ext cx="856085" cy="846212"/>
      </dsp:txXfrm>
    </dsp:sp>
    <dsp:sp modelId="{A4A956A1-A529-4110-9F2A-05C57EEC77CD}">
      <dsp:nvSpPr>
        <dsp:cNvPr id="0" name=""/>
        <dsp:cNvSpPr/>
      </dsp:nvSpPr>
      <dsp:spPr>
        <a:xfrm>
          <a:off x="8636953" y="1404554"/>
          <a:ext cx="192652" cy="225367"/>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8636953" y="1449627"/>
        <a:ext cx="134856" cy="135221"/>
      </dsp:txXfrm>
    </dsp:sp>
    <dsp:sp modelId="{08D9A956-FD46-4493-8B22-843CE3516600}">
      <dsp:nvSpPr>
        <dsp:cNvPr id="0" name=""/>
        <dsp:cNvSpPr/>
      </dsp:nvSpPr>
      <dsp:spPr>
        <a:xfrm>
          <a:off x="8909575" y="1067805"/>
          <a:ext cx="908739" cy="89886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Plotted venues to select clusters</a:t>
          </a:r>
        </a:p>
      </dsp:txBody>
      <dsp:txXfrm>
        <a:off x="8935902" y="1094132"/>
        <a:ext cx="856085" cy="846212"/>
      </dsp:txXfrm>
    </dsp:sp>
    <dsp:sp modelId="{49F2F22D-CC40-4EB8-91F8-F061EBFAC752}">
      <dsp:nvSpPr>
        <dsp:cNvPr id="0" name=""/>
        <dsp:cNvSpPr/>
      </dsp:nvSpPr>
      <dsp:spPr>
        <a:xfrm>
          <a:off x="9909189" y="1404554"/>
          <a:ext cx="192652" cy="225367"/>
        </a:xfrm>
        <a:prstGeom prst="rightArrow">
          <a:avLst>
            <a:gd name="adj1" fmla="val 60000"/>
            <a:gd name="adj2" fmla="val 50000"/>
          </a:avLst>
        </a:prstGeom>
        <a:gradFill rotWithShape="0">
          <a:gsLst>
            <a:gs pos="0">
              <a:schemeClr val="accent3">
                <a:tint val="60000"/>
                <a:hueOff val="0"/>
                <a:satOff val="0"/>
                <a:lumOff val="0"/>
                <a:alphaOff val="0"/>
                <a:satMod val="103000"/>
                <a:lumMod val="102000"/>
                <a:tint val="94000"/>
              </a:schemeClr>
            </a:gs>
            <a:gs pos="50000">
              <a:schemeClr val="accent3">
                <a:tint val="60000"/>
                <a:hueOff val="0"/>
                <a:satOff val="0"/>
                <a:lumOff val="0"/>
                <a:alphaOff val="0"/>
                <a:satMod val="110000"/>
                <a:lumMod val="100000"/>
                <a:shade val="100000"/>
              </a:schemeClr>
            </a:gs>
            <a:gs pos="100000">
              <a:schemeClr val="accent3">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9909189" y="1449627"/>
        <a:ext cx="134856" cy="135221"/>
      </dsp:txXfrm>
    </dsp:sp>
    <dsp:sp modelId="{23E1089C-39D4-4AE7-91AF-63EDED9524B0}">
      <dsp:nvSpPr>
        <dsp:cNvPr id="0" name=""/>
        <dsp:cNvSpPr/>
      </dsp:nvSpPr>
      <dsp:spPr>
        <a:xfrm>
          <a:off x="10181810" y="1067805"/>
          <a:ext cx="908739" cy="89886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Clusters with largest concentration of venues selected</a:t>
          </a:r>
        </a:p>
      </dsp:txBody>
      <dsp:txXfrm>
        <a:off x="10208137" y="1094132"/>
        <a:ext cx="856085" cy="84621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en-US" smtClean="0"/>
              <a:t>7/12/2019</a:t>
            </a:fld>
            <a:endParaRPr lang="en-US" dirty="0"/>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en-US" smtClean="0"/>
              <a:t>‹#›</a:t>
            </a:fld>
            <a:endParaRPr lang="en-US" dirty="0"/>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en-US" noProof="0" smtClean="0"/>
              <a:t>7/12/2019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en-US" noProof="0" smtClean="0"/>
              <a:t>‹#›</a:t>
            </a:fld>
            <a:endParaRPr lang="en-US" noProof="0"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a:t>
            </a:fld>
            <a:endParaRPr lang="en-US"/>
          </a:p>
        </p:txBody>
      </p:sp>
    </p:spTree>
    <p:extLst>
      <p:ext uri="{BB962C8B-B14F-4D97-AF65-F5344CB8AC3E}">
        <p14:creationId xmlns:p14="http://schemas.microsoft.com/office/powerpoint/2010/main" val="23861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15</a:t>
            </a:fld>
            <a:endParaRPr lang="en-US" noProof="0" dirty="0"/>
          </a:p>
        </p:txBody>
      </p:sp>
    </p:spTree>
    <p:extLst>
      <p:ext uri="{BB962C8B-B14F-4D97-AF65-F5344CB8AC3E}">
        <p14:creationId xmlns:p14="http://schemas.microsoft.com/office/powerpoint/2010/main" val="411195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18</a:t>
            </a:fld>
            <a:endParaRPr lang="en-US" noProof="0" dirty="0"/>
          </a:p>
        </p:txBody>
      </p:sp>
    </p:spTree>
    <p:extLst>
      <p:ext uri="{BB962C8B-B14F-4D97-AF65-F5344CB8AC3E}">
        <p14:creationId xmlns:p14="http://schemas.microsoft.com/office/powerpoint/2010/main" val="2361866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19</a:t>
            </a:fld>
            <a:endParaRPr lang="en-US" noProof="0" dirty="0"/>
          </a:p>
        </p:txBody>
      </p:sp>
    </p:spTree>
    <p:extLst>
      <p:ext uri="{BB962C8B-B14F-4D97-AF65-F5344CB8AC3E}">
        <p14:creationId xmlns:p14="http://schemas.microsoft.com/office/powerpoint/2010/main" val="3788760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2</a:t>
            </a:fld>
            <a:endParaRPr lang="en-US" noProof="0" dirty="0"/>
          </a:p>
        </p:txBody>
      </p:sp>
    </p:spTree>
    <p:extLst>
      <p:ext uri="{BB962C8B-B14F-4D97-AF65-F5344CB8AC3E}">
        <p14:creationId xmlns:p14="http://schemas.microsoft.com/office/powerpoint/2010/main" val="271304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3</a:t>
            </a:fld>
            <a:endParaRPr lang="en-US" noProof="0" dirty="0"/>
          </a:p>
        </p:txBody>
      </p:sp>
    </p:spTree>
    <p:extLst>
      <p:ext uri="{BB962C8B-B14F-4D97-AF65-F5344CB8AC3E}">
        <p14:creationId xmlns:p14="http://schemas.microsoft.com/office/powerpoint/2010/main" val="405702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4</a:t>
            </a:fld>
            <a:endParaRPr lang="en-US" noProof="0" dirty="0"/>
          </a:p>
        </p:txBody>
      </p:sp>
    </p:spTree>
    <p:extLst>
      <p:ext uri="{BB962C8B-B14F-4D97-AF65-F5344CB8AC3E}">
        <p14:creationId xmlns:p14="http://schemas.microsoft.com/office/powerpoint/2010/main" val="62626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5</a:t>
            </a:fld>
            <a:endParaRPr lang="en-US" noProof="0" dirty="0"/>
          </a:p>
        </p:txBody>
      </p:sp>
    </p:spTree>
    <p:extLst>
      <p:ext uri="{BB962C8B-B14F-4D97-AF65-F5344CB8AC3E}">
        <p14:creationId xmlns:p14="http://schemas.microsoft.com/office/powerpoint/2010/main" val="1902447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6</a:t>
            </a:fld>
            <a:endParaRPr lang="en-US" noProof="0" dirty="0"/>
          </a:p>
        </p:txBody>
      </p:sp>
    </p:spTree>
    <p:extLst>
      <p:ext uri="{BB962C8B-B14F-4D97-AF65-F5344CB8AC3E}">
        <p14:creationId xmlns:p14="http://schemas.microsoft.com/office/powerpoint/2010/main" val="344887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7</a:t>
            </a:fld>
            <a:endParaRPr lang="en-US" noProof="0" dirty="0"/>
          </a:p>
        </p:txBody>
      </p:sp>
    </p:spTree>
    <p:extLst>
      <p:ext uri="{BB962C8B-B14F-4D97-AF65-F5344CB8AC3E}">
        <p14:creationId xmlns:p14="http://schemas.microsoft.com/office/powerpoint/2010/main" val="2250786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12</a:t>
            </a:fld>
            <a:endParaRPr lang="en-US" noProof="0" dirty="0"/>
          </a:p>
        </p:txBody>
      </p:sp>
    </p:spTree>
    <p:extLst>
      <p:ext uri="{BB962C8B-B14F-4D97-AF65-F5344CB8AC3E}">
        <p14:creationId xmlns:p14="http://schemas.microsoft.com/office/powerpoint/2010/main" val="880084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59743-683C-4279-9E83-23C937C99C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307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7/12/2019</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7/12/2019</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7/12/2019</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a:t>Click to 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en-US" noProof="0" smtClean="0"/>
              <a:t>7/12/2019</a:t>
            </a:fld>
            <a:endParaRPr lang="en-US" noProof="0"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131427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7/12/2019</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7/12/2019</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7/12/2019</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a:t>Click to 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en-US" noProof="0" smtClean="0"/>
              <a:t>7/12/2019</a:t>
            </a:fld>
            <a:endParaRPr lang="en-US" noProof="0" dirty="0"/>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4" name="Text Placeholder 3">
            <a:extLst>
              <a:ext uri="{FF2B5EF4-FFF2-40B4-BE49-F238E27FC236}">
                <a16:creationId xmlns:a16="http://schemas.microsoft.com/office/drawing/2014/main"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906081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en-US" noProof="0" smtClean="0"/>
              <a:t>7/12/2019</a:t>
            </a:fld>
            <a:endParaRPr lang="en-US" noProof="0" dirty="0"/>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sp>
        <p:nvSpPr>
          <p:cNvPr id="9" name="Rectangle 8" descr="Young man drinking coffee">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10" name="Rectangle 9" descr="Young smiling woman with mobile phone">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7/12/2019</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7" name="Rectangle 6" descr="Brush stroke spot">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a16="http://schemas.microsoft.com/office/drawing/2014/main" id="{6F1436FB-165E-4908-9E28-A8598A7E3101}"/>
              </a:ext>
            </a:extLst>
          </p:cNvPr>
          <p:cNvSpPr/>
          <p:nvPr userDrawn="1"/>
        </p:nvSpPr>
        <p:spPr>
          <a:xfrm>
            <a:off x="3843660" y="3948743"/>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Picture Placeholder 81" descr="Glass icon">
            <a:extLst>
              <a:ext uri="{FF2B5EF4-FFF2-40B4-BE49-F238E27FC236}">
                <a16:creationId xmlns:a16="http://schemas.microsoft.com/office/drawing/2014/main" id="{360A394A-115E-490F-A44B-D11719211D3A}"/>
              </a:ext>
            </a:extLst>
          </p:cNvPr>
          <p:cNvSpPr>
            <a:spLocks noGrp="1"/>
          </p:cNvSpPr>
          <p:nvPr>
            <p:ph type="pic" sz="quarter" idx="45"/>
          </p:nvPr>
        </p:nvSpPr>
        <p:spPr>
          <a:xfrm>
            <a:off x="4154016" y="421071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Oval 23">
            <a:extLst>
              <a:ext uri="{FF2B5EF4-FFF2-40B4-BE49-F238E27FC236}">
                <a16:creationId xmlns:a16="http://schemas.microsoft.com/office/drawing/2014/main" id="{24B05348-828C-4161-AC9D-32C0F64C8558}"/>
              </a:ext>
            </a:extLst>
          </p:cNvPr>
          <p:cNvSpPr/>
          <p:nvPr userDrawn="1"/>
        </p:nvSpPr>
        <p:spPr>
          <a:xfrm>
            <a:off x="4094616" y="4154028"/>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6513230"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7/12/2019</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7/12/2019</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7/12/2019</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en-US" noProof="0" smtClean="0"/>
              <a:pPr/>
              <a:t>7/12/2019</a:t>
            </a:fld>
            <a:endParaRPr lang="en-US" noProof="0"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en-US" noProof="0" smtClean="0"/>
              <a:pPr/>
              <a:t>‹#›</a:t>
            </a:fld>
            <a:endParaRPr lang="en-US" noProof="0"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87" r:id="rId35"/>
    <p:sldLayoutId id="2147483655" r:id="rId3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ctrTitle"/>
          </p:nvPr>
        </p:nvSpPr>
        <p:spPr>
          <a:xfrm>
            <a:off x="816923" y="3482148"/>
            <a:ext cx="7659257" cy="1967770"/>
          </a:xfrm>
        </p:spPr>
        <p:txBody>
          <a:bodyPr>
            <a:normAutofit/>
          </a:bodyPr>
          <a:lstStyle/>
          <a:p>
            <a:r>
              <a:rPr lang="en-US" sz="5500" dirty="0"/>
              <a:t>Locating a Fine </a:t>
            </a:r>
            <a:br>
              <a:rPr lang="en-US" sz="5500" dirty="0"/>
            </a:br>
            <a:r>
              <a:rPr lang="en-US" sz="5500" dirty="0"/>
              <a:t>Dining Establishment</a:t>
            </a:r>
            <a:endParaRPr lang="ru-RU" sz="5500" dirty="0"/>
          </a:p>
        </p:txBody>
      </p:sp>
      <p:sp>
        <p:nvSpPr>
          <p:cNvPr id="3" name="Subtitle 2">
            <a:extLst>
              <a:ext uri="{FF2B5EF4-FFF2-40B4-BE49-F238E27FC236}">
                <a16:creationId xmlns:a16="http://schemas.microsoft.com/office/drawing/2014/main" id="{612F902E-562E-4C59-9195-659D40C6A995}"/>
              </a:ext>
            </a:extLst>
          </p:cNvPr>
          <p:cNvSpPr>
            <a:spLocks noGrp="1"/>
          </p:cNvSpPr>
          <p:nvPr>
            <p:ph type="subTitle" idx="1"/>
          </p:nvPr>
        </p:nvSpPr>
        <p:spPr>
          <a:xfrm>
            <a:off x="816924" y="5647253"/>
            <a:ext cx="6238970" cy="505934"/>
          </a:xfrm>
        </p:spPr>
        <p:txBody>
          <a:bodyPr/>
          <a:lstStyle/>
          <a:p>
            <a:r>
              <a:rPr lang="en-US" dirty="0"/>
              <a:t>Pooja Prasad Srivastava</a:t>
            </a:r>
            <a:endParaRPr lang="ru-RU" dirty="0"/>
          </a:p>
        </p:txBody>
      </p:sp>
    </p:spTree>
    <p:extLst>
      <p:ext uri="{BB962C8B-B14F-4D97-AF65-F5344CB8AC3E}">
        <p14:creationId xmlns:p14="http://schemas.microsoft.com/office/powerpoint/2010/main" val="245749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EB63-6D9B-4FCE-9042-3689736627E8}"/>
              </a:ext>
            </a:extLst>
          </p:cNvPr>
          <p:cNvSpPr>
            <a:spLocks noGrp="1"/>
          </p:cNvSpPr>
          <p:nvPr>
            <p:ph type="title"/>
          </p:nvPr>
        </p:nvSpPr>
        <p:spPr/>
        <p:txBody>
          <a:bodyPr/>
          <a:lstStyle/>
          <a:p>
            <a:r>
              <a:rPr lang="en-US" dirty="0"/>
              <a:t>Data Description via Foursquare</a:t>
            </a:r>
          </a:p>
        </p:txBody>
      </p:sp>
      <p:sp>
        <p:nvSpPr>
          <p:cNvPr id="3" name="Slide Number Placeholder 2">
            <a:extLst>
              <a:ext uri="{FF2B5EF4-FFF2-40B4-BE49-F238E27FC236}">
                <a16:creationId xmlns:a16="http://schemas.microsoft.com/office/drawing/2014/main" id="{A74E491D-3E1C-4267-86FA-D15B13CEDF38}"/>
              </a:ext>
            </a:extLst>
          </p:cNvPr>
          <p:cNvSpPr>
            <a:spLocks noGrp="1"/>
          </p:cNvSpPr>
          <p:nvPr>
            <p:ph type="sldNum" sz="quarter" idx="12"/>
          </p:nvPr>
        </p:nvSpPr>
        <p:spPr/>
        <p:txBody>
          <a:bodyPr/>
          <a:lstStyle/>
          <a:p>
            <a:fld id="{F470E458-E7C2-4395-B75D-476A174CEE45}" type="slidenum">
              <a:rPr lang="en-US" noProof="0" smtClean="0"/>
              <a:t>10</a:t>
            </a:fld>
            <a:endParaRPr lang="en-US" noProof="0" dirty="0"/>
          </a:p>
        </p:txBody>
      </p:sp>
      <p:graphicFrame>
        <p:nvGraphicFramePr>
          <p:cNvPr id="6" name="Content Placeholder 5">
            <a:extLst>
              <a:ext uri="{FF2B5EF4-FFF2-40B4-BE49-F238E27FC236}">
                <a16:creationId xmlns:a16="http://schemas.microsoft.com/office/drawing/2014/main" id="{DF4512B7-64E3-45CD-97B2-2F13CB0670A0}"/>
              </a:ext>
            </a:extLst>
          </p:cNvPr>
          <p:cNvGraphicFramePr>
            <a:graphicFrameLocks noGrp="1"/>
          </p:cNvGraphicFramePr>
          <p:nvPr>
            <p:ph sz="half" idx="1"/>
            <p:extLst>
              <p:ext uri="{D42A27DB-BD31-4B8C-83A1-F6EECF244321}">
                <p14:modId xmlns:p14="http://schemas.microsoft.com/office/powerpoint/2010/main" val="3352318582"/>
              </p:ext>
            </p:extLst>
          </p:nvPr>
        </p:nvGraphicFramePr>
        <p:xfrm>
          <a:off x="848379" y="1869338"/>
          <a:ext cx="10317368" cy="2727829"/>
        </p:xfrm>
        <a:graphic>
          <a:graphicData uri="http://schemas.openxmlformats.org/drawingml/2006/table">
            <a:tbl>
              <a:tblPr firstRow="1" firstCol="1" bandRow="1">
                <a:tableStyleId>{5C22544A-7EE6-4342-B048-85BDC9FD1C3A}</a:tableStyleId>
              </a:tblPr>
              <a:tblGrid>
                <a:gridCol w="5506679">
                  <a:extLst>
                    <a:ext uri="{9D8B030D-6E8A-4147-A177-3AD203B41FA5}">
                      <a16:colId xmlns:a16="http://schemas.microsoft.com/office/drawing/2014/main" val="3722582494"/>
                    </a:ext>
                  </a:extLst>
                </a:gridCol>
                <a:gridCol w="2706013">
                  <a:extLst>
                    <a:ext uri="{9D8B030D-6E8A-4147-A177-3AD203B41FA5}">
                      <a16:colId xmlns:a16="http://schemas.microsoft.com/office/drawing/2014/main" val="1414760863"/>
                    </a:ext>
                  </a:extLst>
                </a:gridCol>
                <a:gridCol w="2104676">
                  <a:extLst>
                    <a:ext uri="{9D8B030D-6E8A-4147-A177-3AD203B41FA5}">
                      <a16:colId xmlns:a16="http://schemas.microsoft.com/office/drawing/2014/main" val="767039225"/>
                    </a:ext>
                  </a:extLst>
                </a:gridCol>
              </a:tblGrid>
              <a:tr h="453077">
                <a:tc>
                  <a:txBody>
                    <a:bodyPr/>
                    <a:lstStyle/>
                    <a:p>
                      <a:pPr marL="685800" marR="0" algn="ctr">
                        <a:lnSpc>
                          <a:spcPct val="107000"/>
                        </a:lnSpc>
                        <a:spcBef>
                          <a:spcPts val="0"/>
                        </a:spcBef>
                        <a:spcAft>
                          <a:spcPts val="0"/>
                        </a:spcAft>
                      </a:pPr>
                      <a:r>
                        <a:rPr lang="en-US" sz="1000" u="sng" dirty="0">
                          <a:effectLst/>
                        </a:rPr>
                        <a:t>Feature Name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1000" u="sng">
                          <a:effectLst/>
                        </a:rPr>
                        <a:t>Sample Values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1000" u="sng">
                          <a:effectLst/>
                        </a:rPr>
                        <a:t>Data Type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extLst>
                  <a:ext uri="{0D108BD9-81ED-4DB2-BD59-A6C34878D82A}">
                    <a16:rowId xmlns:a16="http://schemas.microsoft.com/office/drawing/2014/main" val="3322811942"/>
                  </a:ext>
                </a:extLst>
              </a:tr>
              <a:tr h="462444">
                <a:tc>
                  <a:txBody>
                    <a:bodyPr/>
                    <a:lstStyle/>
                    <a:p>
                      <a:pPr marL="0" marR="0" algn="ctr">
                        <a:lnSpc>
                          <a:spcPct val="107000"/>
                        </a:lnSpc>
                        <a:spcBef>
                          <a:spcPts val="0"/>
                        </a:spcBef>
                        <a:spcAft>
                          <a:spcPts val="0"/>
                        </a:spcAft>
                      </a:pPr>
                      <a:r>
                        <a:rPr lang="en-US" sz="1000" dirty="0">
                          <a:effectLst/>
                        </a:rPr>
                        <a:t>Venue ID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1000">
                          <a:effectLst/>
                        </a:rPr>
                        <a:t>4aa01fd8f964a5206a3e20e3..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1000">
                          <a:effectLst/>
                        </a:rPr>
                        <a:t>Alpha Numeric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extLst>
                  <a:ext uri="{0D108BD9-81ED-4DB2-BD59-A6C34878D82A}">
                    <a16:rowId xmlns:a16="http://schemas.microsoft.com/office/drawing/2014/main" val="4253823138"/>
                  </a:ext>
                </a:extLst>
              </a:tr>
              <a:tr h="453077">
                <a:tc>
                  <a:txBody>
                    <a:bodyPr/>
                    <a:lstStyle/>
                    <a:p>
                      <a:pPr marL="0" marR="0" algn="ctr">
                        <a:lnSpc>
                          <a:spcPct val="107000"/>
                        </a:lnSpc>
                        <a:spcBef>
                          <a:spcPts val="0"/>
                        </a:spcBef>
                        <a:spcAft>
                          <a:spcPts val="0"/>
                        </a:spcAft>
                      </a:pPr>
                      <a:r>
                        <a:rPr lang="en-US" sz="1000" dirty="0">
                          <a:effectLst/>
                        </a:rPr>
                        <a:t>Venue Name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1000" dirty="0">
                          <a:effectLst/>
                        </a:rPr>
                        <a:t>A.B.C…</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1000">
                          <a:effectLst/>
                        </a:rPr>
                        <a:t>Alpha Numeric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extLst>
                  <a:ext uri="{0D108BD9-81ED-4DB2-BD59-A6C34878D82A}">
                    <a16:rowId xmlns:a16="http://schemas.microsoft.com/office/drawing/2014/main" val="340505368"/>
                  </a:ext>
                </a:extLst>
              </a:tr>
              <a:tr h="453077">
                <a:tc>
                  <a:txBody>
                    <a:bodyPr/>
                    <a:lstStyle/>
                    <a:p>
                      <a:pPr marL="0" marR="0" algn="ctr">
                        <a:lnSpc>
                          <a:spcPct val="107000"/>
                        </a:lnSpc>
                        <a:spcBef>
                          <a:spcPts val="0"/>
                        </a:spcBef>
                        <a:spcAft>
                          <a:spcPts val="0"/>
                        </a:spcAft>
                      </a:pPr>
                      <a:r>
                        <a:rPr lang="en-US" sz="1000">
                          <a:effectLst/>
                        </a:rPr>
                        <a:t>Venue Category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800" dirty="0">
                          <a:effectLst/>
                        </a:rPr>
                        <a:t>Restaurant, Gym, Bar,</a:t>
                      </a:r>
                      <a:r>
                        <a:rPr lang="en-US" sz="1000" dirty="0">
                          <a:effectLst/>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1000" dirty="0">
                          <a:effectLst/>
                        </a:rPr>
                        <a:t>Alpha Numeric</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extLst>
                  <a:ext uri="{0D108BD9-81ED-4DB2-BD59-A6C34878D82A}">
                    <a16:rowId xmlns:a16="http://schemas.microsoft.com/office/drawing/2014/main" val="3494087970"/>
                  </a:ext>
                </a:extLst>
              </a:tr>
              <a:tr h="453077">
                <a:tc>
                  <a:txBody>
                    <a:bodyPr/>
                    <a:lstStyle/>
                    <a:p>
                      <a:pPr marL="0" marR="0" algn="ctr">
                        <a:lnSpc>
                          <a:spcPct val="107000"/>
                        </a:lnSpc>
                        <a:spcBef>
                          <a:spcPts val="0"/>
                        </a:spcBef>
                        <a:spcAft>
                          <a:spcPts val="0"/>
                        </a:spcAft>
                      </a:pPr>
                      <a:r>
                        <a:rPr lang="en-US" sz="1000">
                          <a:effectLst/>
                        </a:rPr>
                        <a:t>Venue Latitude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1000">
                          <a:effectLst/>
                        </a:rPr>
                        <a:t>76.4, 52.3,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1000" dirty="0">
                          <a:effectLst/>
                        </a:rPr>
                        <a:t>Float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extLst>
                  <a:ext uri="{0D108BD9-81ED-4DB2-BD59-A6C34878D82A}">
                    <a16:rowId xmlns:a16="http://schemas.microsoft.com/office/drawing/2014/main" val="2816036488"/>
                  </a:ext>
                </a:extLst>
              </a:tr>
              <a:tr h="453077">
                <a:tc>
                  <a:txBody>
                    <a:bodyPr/>
                    <a:lstStyle/>
                    <a:p>
                      <a:pPr marL="0" marR="0" algn="ctr">
                        <a:lnSpc>
                          <a:spcPct val="107000"/>
                        </a:lnSpc>
                        <a:spcBef>
                          <a:spcPts val="0"/>
                        </a:spcBef>
                        <a:spcAft>
                          <a:spcPts val="0"/>
                        </a:spcAft>
                      </a:pPr>
                      <a:r>
                        <a:rPr lang="en-US" sz="1000">
                          <a:effectLst/>
                        </a:rPr>
                        <a:t>Venue Longitude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1000">
                          <a:effectLst/>
                        </a:rPr>
                        <a:t>76.4, 52.3,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tc>
                  <a:txBody>
                    <a:bodyPr/>
                    <a:lstStyle/>
                    <a:p>
                      <a:pPr marL="0" marR="0" algn="ctr">
                        <a:lnSpc>
                          <a:spcPct val="107000"/>
                        </a:lnSpc>
                        <a:spcBef>
                          <a:spcPts val="0"/>
                        </a:spcBef>
                        <a:spcAft>
                          <a:spcPts val="0"/>
                        </a:spcAft>
                      </a:pPr>
                      <a:r>
                        <a:rPr lang="en-US" sz="1000" dirty="0">
                          <a:effectLst/>
                        </a:rPr>
                        <a:t>Float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401" marR="60401" marT="0" marB="0"/>
                </a:tc>
                <a:extLst>
                  <a:ext uri="{0D108BD9-81ED-4DB2-BD59-A6C34878D82A}">
                    <a16:rowId xmlns:a16="http://schemas.microsoft.com/office/drawing/2014/main" val="4143267026"/>
                  </a:ext>
                </a:extLst>
              </a:tr>
            </a:tbl>
          </a:graphicData>
        </a:graphic>
      </p:graphicFrame>
    </p:spTree>
    <p:extLst>
      <p:ext uri="{BB962C8B-B14F-4D97-AF65-F5344CB8AC3E}">
        <p14:creationId xmlns:p14="http://schemas.microsoft.com/office/powerpoint/2010/main" val="2438758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EB63-6D9B-4FCE-9042-3689736627E8}"/>
              </a:ext>
            </a:extLst>
          </p:cNvPr>
          <p:cNvSpPr>
            <a:spLocks noGrp="1"/>
          </p:cNvSpPr>
          <p:nvPr>
            <p:ph type="title"/>
          </p:nvPr>
        </p:nvSpPr>
        <p:spPr/>
        <p:txBody>
          <a:bodyPr/>
          <a:lstStyle/>
          <a:p>
            <a:r>
              <a:rPr lang="en-US" dirty="0"/>
              <a:t>Sample Data via Foursquare</a:t>
            </a:r>
          </a:p>
        </p:txBody>
      </p:sp>
      <p:sp>
        <p:nvSpPr>
          <p:cNvPr id="3" name="Slide Number Placeholder 2">
            <a:extLst>
              <a:ext uri="{FF2B5EF4-FFF2-40B4-BE49-F238E27FC236}">
                <a16:creationId xmlns:a16="http://schemas.microsoft.com/office/drawing/2014/main" id="{A74E491D-3E1C-4267-86FA-D15B13CEDF38}"/>
              </a:ext>
            </a:extLst>
          </p:cNvPr>
          <p:cNvSpPr>
            <a:spLocks noGrp="1"/>
          </p:cNvSpPr>
          <p:nvPr>
            <p:ph type="sldNum" sz="quarter" idx="12"/>
          </p:nvPr>
        </p:nvSpPr>
        <p:spPr/>
        <p:txBody>
          <a:bodyPr/>
          <a:lstStyle/>
          <a:p>
            <a:fld id="{F470E458-E7C2-4395-B75D-476A174CEE45}" type="slidenum">
              <a:rPr lang="en-US" noProof="0" smtClean="0"/>
              <a:t>11</a:t>
            </a:fld>
            <a:endParaRPr lang="en-US" noProof="0" dirty="0"/>
          </a:p>
        </p:txBody>
      </p:sp>
      <p:graphicFrame>
        <p:nvGraphicFramePr>
          <p:cNvPr id="7" name="Table 6">
            <a:extLst>
              <a:ext uri="{FF2B5EF4-FFF2-40B4-BE49-F238E27FC236}">
                <a16:creationId xmlns:a16="http://schemas.microsoft.com/office/drawing/2014/main" id="{C161E2DF-703A-427E-8DDE-5D26A31AC851}"/>
              </a:ext>
            </a:extLst>
          </p:cNvPr>
          <p:cNvGraphicFramePr>
            <a:graphicFrameLocks noGrp="1"/>
          </p:cNvGraphicFramePr>
          <p:nvPr>
            <p:extLst>
              <p:ext uri="{D42A27DB-BD31-4B8C-83A1-F6EECF244321}">
                <p14:modId xmlns:p14="http://schemas.microsoft.com/office/powerpoint/2010/main" val="3667672919"/>
              </p:ext>
            </p:extLst>
          </p:nvPr>
        </p:nvGraphicFramePr>
        <p:xfrm>
          <a:off x="1140904" y="1686187"/>
          <a:ext cx="10377181" cy="3900882"/>
        </p:xfrm>
        <a:graphic>
          <a:graphicData uri="http://schemas.openxmlformats.org/drawingml/2006/table">
            <a:tbl>
              <a:tblPr firstRow="1" firstCol="1" bandRow="1">
                <a:tableStyleId>{5C22544A-7EE6-4342-B048-85BDC9FD1C3A}</a:tableStyleId>
              </a:tblPr>
              <a:tblGrid>
                <a:gridCol w="2436616">
                  <a:extLst>
                    <a:ext uri="{9D8B030D-6E8A-4147-A177-3AD203B41FA5}">
                      <a16:colId xmlns:a16="http://schemas.microsoft.com/office/drawing/2014/main" val="937844499"/>
                    </a:ext>
                  </a:extLst>
                </a:gridCol>
                <a:gridCol w="2436616">
                  <a:extLst>
                    <a:ext uri="{9D8B030D-6E8A-4147-A177-3AD203B41FA5}">
                      <a16:colId xmlns:a16="http://schemas.microsoft.com/office/drawing/2014/main" val="2292584354"/>
                    </a:ext>
                  </a:extLst>
                </a:gridCol>
                <a:gridCol w="1207526">
                  <a:extLst>
                    <a:ext uri="{9D8B030D-6E8A-4147-A177-3AD203B41FA5}">
                      <a16:colId xmlns:a16="http://schemas.microsoft.com/office/drawing/2014/main" val="1910523412"/>
                    </a:ext>
                  </a:extLst>
                </a:gridCol>
                <a:gridCol w="1272216">
                  <a:extLst>
                    <a:ext uri="{9D8B030D-6E8A-4147-A177-3AD203B41FA5}">
                      <a16:colId xmlns:a16="http://schemas.microsoft.com/office/drawing/2014/main" val="3451295009"/>
                    </a:ext>
                  </a:extLst>
                </a:gridCol>
                <a:gridCol w="3024207">
                  <a:extLst>
                    <a:ext uri="{9D8B030D-6E8A-4147-A177-3AD203B41FA5}">
                      <a16:colId xmlns:a16="http://schemas.microsoft.com/office/drawing/2014/main" val="2756080522"/>
                    </a:ext>
                  </a:extLst>
                </a:gridCol>
              </a:tblGrid>
              <a:tr h="368319">
                <a:tc>
                  <a:txBody>
                    <a:bodyPr/>
                    <a:lstStyle/>
                    <a:p>
                      <a:pPr marL="0" marR="0" algn="ctr">
                        <a:lnSpc>
                          <a:spcPct val="107000"/>
                        </a:lnSpc>
                        <a:spcBef>
                          <a:spcPts val="0"/>
                        </a:spcBef>
                        <a:spcAft>
                          <a:spcPts val="0"/>
                        </a:spcAft>
                      </a:pPr>
                      <a:r>
                        <a:rPr lang="en-US" sz="1100" dirty="0">
                          <a:effectLst/>
                        </a:rPr>
                        <a:t>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categories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lat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lng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22512843"/>
                  </a:ext>
                </a:extLst>
              </a:tr>
              <a:tr h="699426">
                <a:tc>
                  <a:txBody>
                    <a:bodyPr/>
                    <a:lstStyle/>
                    <a:p>
                      <a:pPr marL="0" marR="0" algn="ctr">
                        <a:lnSpc>
                          <a:spcPct val="107000"/>
                        </a:lnSpc>
                        <a:spcBef>
                          <a:spcPts val="0"/>
                        </a:spcBef>
                        <a:spcAft>
                          <a:spcPts val="0"/>
                        </a:spcAft>
                      </a:pPr>
                      <a:r>
                        <a:rPr lang="en-US" sz="1100" dirty="0">
                          <a:effectLst/>
                        </a:rPr>
                        <a:t>Kiki's Bistro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French Restaurant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41.89895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-87.6359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4aa01fd8f964a5206a3e20e3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87573048"/>
                  </a:ext>
                </a:extLst>
              </a:tr>
              <a:tr h="711237">
                <a:tc>
                  <a:txBody>
                    <a:bodyPr/>
                    <a:lstStyle/>
                    <a:p>
                      <a:pPr marL="0" marR="0" algn="ctr">
                        <a:lnSpc>
                          <a:spcPct val="107000"/>
                        </a:lnSpc>
                        <a:spcBef>
                          <a:spcPts val="0"/>
                        </a:spcBef>
                        <a:spcAft>
                          <a:spcPts val="0"/>
                        </a:spcAft>
                      </a:pPr>
                      <a:r>
                        <a:rPr lang="en-US" sz="1100">
                          <a:effectLst/>
                        </a:rPr>
                        <a:t>BIG &amp; little's Restaurant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Fast Food Restaurant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41.89836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-87.63709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4aef2171f964a520ded521e3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7013107"/>
                  </a:ext>
                </a:extLst>
              </a:tr>
              <a:tr h="699426">
                <a:tc>
                  <a:txBody>
                    <a:bodyPr/>
                    <a:lstStyle/>
                    <a:p>
                      <a:pPr marL="0" marR="0" algn="ctr">
                        <a:lnSpc>
                          <a:spcPct val="107000"/>
                        </a:lnSpc>
                        <a:spcBef>
                          <a:spcPts val="0"/>
                        </a:spcBef>
                        <a:spcAft>
                          <a:spcPts val="0"/>
                        </a:spcAft>
                      </a:pPr>
                      <a:r>
                        <a:rPr lang="en-US" sz="1100">
                          <a:effectLst/>
                        </a:rPr>
                        <a:t>Hi-Fi Personal Fitness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Gym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41.89737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-87.63734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4b9e1e3cf964a520accb36e3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9382615"/>
                  </a:ext>
                </a:extLst>
              </a:tr>
              <a:tr h="711237">
                <a:tc>
                  <a:txBody>
                    <a:bodyPr/>
                    <a:lstStyle/>
                    <a:p>
                      <a:pPr marL="0" marR="0" algn="ctr">
                        <a:lnSpc>
                          <a:spcPct val="107000"/>
                        </a:lnSpc>
                        <a:spcBef>
                          <a:spcPts val="0"/>
                        </a:spcBef>
                        <a:spcAft>
                          <a:spcPts val="0"/>
                        </a:spcAft>
                      </a:pPr>
                      <a:r>
                        <a:rPr lang="en-US" sz="1100">
                          <a:effectLst/>
                        </a:rPr>
                        <a:t>Headquarters Beercade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Bar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41.89722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-87.63488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52f139a1498e481bc2d24e0d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104899"/>
                  </a:ext>
                </a:extLst>
              </a:tr>
              <a:tr h="711237">
                <a:tc>
                  <a:txBody>
                    <a:bodyPr/>
                    <a:lstStyle/>
                    <a:p>
                      <a:pPr marL="0" marR="0" algn="ctr">
                        <a:lnSpc>
                          <a:spcPct val="107000"/>
                        </a:lnSpc>
                        <a:spcBef>
                          <a:spcPts val="0"/>
                        </a:spcBef>
                        <a:spcAft>
                          <a:spcPts val="0"/>
                        </a:spcAft>
                      </a:pPr>
                      <a:r>
                        <a:rPr lang="en-US" sz="1100">
                          <a:effectLst/>
                        </a:rPr>
                        <a:t>Fitness Formula Club (FFC)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Gym / Fitness Center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41.90141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a:effectLst/>
                        </a:rPr>
                        <a:t>-87.63174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100" dirty="0">
                          <a:effectLst/>
                        </a:rPr>
                        <a:t>4b257751f964a5205d7224e3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1267960"/>
                  </a:ext>
                </a:extLst>
              </a:tr>
            </a:tbl>
          </a:graphicData>
        </a:graphic>
      </p:graphicFrame>
    </p:spTree>
    <p:extLst>
      <p:ext uri="{BB962C8B-B14F-4D97-AF65-F5344CB8AC3E}">
        <p14:creationId xmlns:p14="http://schemas.microsoft.com/office/powerpoint/2010/main" val="376186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C353B-B4F8-4BE2-AAFA-68505EFD94A2}"/>
              </a:ext>
            </a:extLst>
          </p:cNvPr>
          <p:cNvSpPr>
            <a:spLocks noGrp="1"/>
          </p:cNvSpPr>
          <p:nvPr>
            <p:ph type="title"/>
          </p:nvPr>
        </p:nvSpPr>
        <p:spPr/>
        <p:txBody>
          <a:bodyPr/>
          <a:lstStyle/>
          <a:p>
            <a:r>
              <a:rPr lang="en-US" dirty="0"/>
              <a:t>METHODOLOGY</a:t>
            </a:r>
          </a:p>
        </p:txBody>
      </p:sp>
      <p:sp>
        <p:nvSpPr>
          <p:cNvPr id="5" name="Subtitle 4">
            <a:extLst>
              <a:ext uri="{FF2B5EF4-FFF2-40B4-BE49-F238E27FC236}">
                <a16:creationId xmlns:a16="http://schemas.microsoft.com/office/drawing/2014/main" id="{5E27CE7C-5BD9-4B85-86E7-5792386CDCD5}"/>
              </a:ext>
            </a:extLst>
          </p:cNvPr>
          <p:cNvSpPr>
            <a:spLocks noGrp="1"/>
          </p:cNvSpPr>
          <p:nvPr>
            <p:ph type="subTitle" idx="15"/>
          </p:nvPr>
        </p:nvSpPr>
        <p:spPr/>
        <p:txBody>
          <a:bodyPr/>
          <a:lstStyle/>
          <a:p>
            <a:r>
              <a:rPr lang="en-US" dirty="0"/>
              <a:t>Clustering using K-mean</a:t>
            </a:r>
          </a:p>
        </p:txBody>
      </p:sp>
      <p:sp>
        <p:nvSpPr>
          <p:cNvPr id="3" name="Slide Number Placeholder 2">
            <a:extLst>
              <a:ext uri="{FF2B5EF4-FFF2-40B4-BE49-F238E27FC236}">
                <a16:creationId xmlns:a16="http://schemas.microsoft.com/office/drawing/2014/main" id="{973D73B8-0159-4360-B763-76EC226632BF}"/>
              </a:ext>
            </a:extLst>
          </p:cNvPr>
          <p:cNvSpPr>
            <a:spLocks noGrp="1"/>
          </p:cNvSpPr>
          <p:nvPr>
            <p:ph type="sldNum" sz="quarter" idx="12"/>
          </p:nvPr>
        </p:nvSpPr>
        <p:spPr/>
        <p:txBody>
          <a:bodyPr/>
          <a:lstStyle/>
          <a:p>
            <a:r>
              <a:rPr lang="en-US" dirty="0"/>
              <a:t>0</a:t>
            </a:r>
            <a:fld id="{F470E458-E7C2-4395-B75D-476A174CEE45}" type="slidenum">
              <a:rPr lang="en-US" smtClean="0"/>
              <a:t>12</a:t>
            </a:fld>
            <a:endParaRPr lang="en-US" dirty="0"/>
          </a:p>
        </p:txBody>
      </p:sp>
    </p:spTree>
    <p:extLst>
      <p:ext uri="{BB962C8B-B14F-4D97-AF65-F5344CB8AC3E}">
        <p14:creationId xmlns:p14="http://schemas.microsoft.com/office/powerpoint/2010/main" val="1785038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DBD32E-B76D-413A-BE5E-0C17F7878B16}"/>
              </a:ext>
            </a:extLst>
          </p:cNvPr>
          <p:cNvSpPr>
            <a:spLocks noGrp="1"/>
          </p:cNvSpPr>
          <p:nvPr>
            <p:ph type="title"/>
          </p:nvPr>
        </p:nvSpPr>
        <p:spPr>
          <a:xfrm>
            <a:off x="838206" y="757392"/>
            <a:ext cx="10515600" cy="704696"/>
          </a:xfrm>
          <a:prstGeom prst="rect">
            <a:avLst/>
          </a:prstGeom>
        </p:spPr>
        <p:txBody>
          <a:bodyPr anchor="b">
            <a:normAutofit/>
          </a:bodyPr>
          <a:lstStyle/>
          <a:p>
            <a:r>
              <a:rPr lang="en-US" dirty="0"/>
              <a:t>Libraries</a:t>
            </a:r>
          </a:p>
        </p:txBody>
      </p:sp>
      <p:sp>
        <p:nvSpPr>
          <p:cNvPr id="3" name="Slide Number Placeholder 2">
            <a:extLst>
              <a:ext uri="{FF2B5EF4-FFF2-40B4-BE49-F238E27FC236}">
                <a16:creationId xmlns:a16="http://schemas.microsoft.com/office/drawing/2014/main" id="{58F4D71C-E634-429C-98C3-8098B641BBF0}"/>
              </a:ext>
            </a:extLst>
          </p:cNvPr>
          <p:cNvSpPr>
            <a:spLocks noGrp="1"/>
          </p:cNvSpPr>
          <p:nvPr>
            <p:ph type="sldNum" sz="quarter" idx="12"/>
          </p:nvPr>
        </p:nvSpPr>
        <p:spPr>
          <a:xfrm>
            <a:off x="11042882" y="5976001"/>
            <a:ext cx="366756" cy="365125"/>
          </a:xfrm>
          <a:prstGeom prst="rect">
            <a:avLst/>
          </a:prstGeom>
        </p:spPr>
        <p:txBody>
          <a:bodyPr anchor="ctr">
            <a:normAutofit/>
          </a:bodyPr>
          <a:lstStyle/>
          <a:p>
            <a:pPr>
              <a:spcAft>
                <a:spcPts val="600"/>
              </a:spcAft>
            </a:pPr>
            <a:fld id="{F470E458-E7C2-4395-B75D-476A174CEE45}" type="slidenum">
              <a:rPr lang="en-US" noProof="0" smtClean="0"/>
              <a:pPr>
                <a:spcAft>
                  <a:spcPts val="600"/>
                </a:spcAft>
              </a:pPr>
              <a:t>13</a:t>
            </a:fld>
            <a:endParaRPr lang="en-US" noProof="0"/>
          </a:p>
        </p:txBody>
      </p:sp>
      <p:graphicFrame>
        <p:nvGraphicFramePr>
          <p:cNvPr id="9" name="Subtitle 6">
            <a:extLst>
              <a:ext uri="{FF2B5EF4-FFF2-40B4-BE49-F238E27FC236}">
                <a16:creationId xmlns:a16="http://schemas.microsoft.com/office/drawing/2014/main" id="{50687A28-299E-4B21-AE03-CAEBB3535DA2}"/>
              </a:ext>
            </a:extLst>
          </p:cNvPr>
          <p:cNvGraphicFramePr>
            <a:graphicFrameLocks noGrp="1"/>
          </p:cNvGraphicFramePr>
          <p:nvPr>
            <p:ph idx="1"/>
            <p:extLst>
              <p:ext uri="{D42A27DB-BD31-4B8C-83A1-F6EECF244321}">
                <p14:modId xmlns:p14="http://schemas.microsoft.com/office/powerpoint/2010/main" val="2272439410"/>
              </p:ext>
            </p:extLst>
          </p:nvPr>
        </p:nvGraphicFramePr>
        <p:xfrm>
          <a:off x="838200" y="1825625"/>
          <a:ext cx="10515600" cy="4150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2823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8F39A-E118-43F8-815F-43859C4AC7C8}"/>
              </a:ext>
            </a:extLst>
          </p:cNvPr>
          <p:cNvSpPr>
            <a:spLocks noGrp="1"/>
          </p:cNvSpPr>
          <p:nvPr>
            <p:ph type="title"/>
          </p:nvPr>
        </p:nvSpPr>
        <p:spPr>
          <a:xfrm>
            <a:off x="897622" y="833656"/>
            <a:ext cx="5771625" cy="1223719"/>
          </a:xfrm>
        </p:spPr>
        <p:txBody>
          <a:bodyPr>
            <a:normAutofit fontScale="90000"/>
          </a:bodyPr>
          <a:lstStyle/>
          <a:p>
            <a:r>
              <a:rPr lang="en-US" dirty="0"/>
              <a:t>FACTORS OF COMMUNITY IDENTIFICATION</a:t>
            </a:r>
          </a:p>
        </p:txBody>
      </p:sp>
      <p:sp>
        <p:nvSpPr>
          <p:cNvPr id="5" name="Content Placeholder 4">
            <a:extLst>
              <a:ext uri="{FF2B5EF4-FFF2-40B4-BE49-F238E27FC236}">
                <a16:creationId xmlns:a16="http://schemas.microsoft.com/office/drawing/2014/main" id="{00CF1DCA-E4B9-4FEB-8B5A-00A83758B771}"/>
              </a:ext>
            </a:extLst>
          </p:cNvPr>
          <p:cNvSpPr>
            <a:spLocks noGrp="1"/>
          </p:cNvSpPr>
          <p:nvPr>
            <p:ph idx="1"/>
          </p:nvPr>
        </p:nvSpPr>
        <p:spPr>
          <a:xfrm>
            <a:off x="684282" y="2212178"/>
            <a:ext cx="5533990" cy="4342733"/>
          </a:xfrm>
        </p:spPr>
        <p:txBody>
          <a:bodyPr>
            <a:normAutofit/>
          </a:bodyPr>
          <a:lstStyle/>
          <a:p>
            <a:r>
              <a:rPr lang="en-US" dirty="0"/>
              <a:t>A communities collectively desired resources: money, power, network, health, leisure &amp; mental gratification</a:t>
            </a:r>
          </a:p>
          <a:p>
            <a:r>
              <a:rPr lang="en-US" dirty="0"/>
              <a:t>Social stratification</a:t>
            </a:r>
          </a:p>
          <a:p>
            <a:r>
              <a:rPr lang="en-US" dirty="0"/>
              <a:t>Restaurant industry’s wallet share of 47%</a:t>
            </a:r>
          </a:p>
          <a:p>
            <a:r>
              <a:rPr lang="en-US" dirty="0"/>
              <a:t>Mainstreaming of ethnic foods</a:t>
            </a:r>
          </a:p>
          <a:p>
            <a:r>
              <a:rPr lang="en-US" dirty="0"/>
              <a:t>Greater availability of trained and educated chefs focusing on specific cuisines</a:t>
            </a:r>
          </a:p>
        </p:txBody>
      </p:sp>
      <p:sp>
        <p:nvSpPr>
          <p:cNvPr id="3" name="Slide Number Placeholder 2">
            <a:extLst>
              <a:ext uri="{FF2B5EF4-FFF2-40B4-BE49-F238E27FC236}">
                <a16:creationId xmlns:a16="http://schemas.microsoft.com/office/drawing/2014/main" id="{63CEC3D2-2C7A-4B7D-AE77-495AD272EB8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0</a:t>
            </a:r>
            <a:fld id="{F470E458-E7C2-4395-B75D-476A174CEE45}" type="slidenum">
              <a:rPr kumimoji="0" lang="en-US" sz="10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23185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A8EF-BB79-496B-BDCB-D7B0EA27E9B2}"/>
              </a:ext>
            </a:extLst>
          </p:cNvPr>
          <p:cNvSpPr>
            <a:spLocks noGrp="1"/>
          </p:cNvSpPr>
          <p:nvPr>
            <p:ph type="title"/>
          </p:nvPr>
        </p:nvSpPr>
        <p:spPr/>
        <p:txBody>
          <a:bodyPr/>
          <a:lstStyle/>
          <a:p>
            <a:r>
              <a:rPr lang="en-US" dirty="0"/>
              <a:t>SOCIO ECONOMIC FACTORS</a:t>
            </a:r>
          </a:p>
        </p:txBody>
      </p:sp>
      <p:sp>
        <p:nvSpPr>
          <p:cNvPr id="4" name="Subtitle 3">
            <a:extLst>
              <a:ext uri="{FF2B5EF4-FFF2-40B4-BE49-F238E27FC236}">
                <a16:creationId xmlns:a16="http://schemas.microsoft.com/office/drawing/2014/main" id="{AC5FF02E-6EA5-485E-9ACC-BE0A77CACFDB}"/>
              </a:ext>
            </a:extLst>
          </p:cNvPr>
          <p:cNvSpPr>
            <a:spLocks noGrp="1"/>
          </p:cNvSpPr>
          <p:nvPr>
            <p:ph type="subTitle" idx="15"/>
          </p:nvPr>
        </p:nvSpPr>
        <p:spPr>
          <a:xfrm>
            <a:off x="9216732" y="2330795"/>
            <a:ext cx="2725019" cy="2806416"/>
          </a:xfrm>
        </p:spPr>
        <p:txBody>
          <a:bodyPr>
            <a:normAutofit/>
          </a:bodyPr>
          <a:lstStyle/>
          <a:p>
            <a:endParaRPr lang="en-US" sz="2000" dirty="0"/>
          </a:p>
          <a:p>
            <a:endParaRPr lang="en-US" sz="2000" dirty="0"/>
          </a:p>
          <a:p>
            <a:pPr algn="r"/>
            <a:r>
              <a:rPr lang="en-US" sz="2000" b="1" dirty="0"/>
              <a:t>Evaluation Criteria</a:t>
            </a:r>
          </a:p>
          <a:p>
            <a:pPr algn="r"/>
            <a:endParaRPr lang="en-US" sz="2000" b="1" dirty="0"/>
          </a:p>
          <a:p>
            <a:pPr algn="r"/>
            <a:r>
              <a:rPr lang="en-US" sz="2000" b="1" dirty="0"/>
              <a:t>Prioritization</a:t>
            </a:r>
          </a:p>
          <a:p>
            <a:pPr algn="r"/>
            <a:endParaRPr lang="en-US" sz="2000" b="1" dirty="0"/>
          </a:p>
          <a:p>
            <a:pPr algn="r"/>
            <a:r>
              <a:rPr lang="en-US" sz="2000" b="1" dirty="0"/>
              <a:t>Calculation</a:t>
            </a:r>
          </a:p>
          <a:p>
            <a:endParaRPr lang="en-US" sz="2000" dirty="0"/>
          </a:p>
        </p:txBody>
      </p:sp>
      <p:sp>
        <p:nvSpPr>
          <p:cNvPr id="8" name="Text Placeholder 7">
            <a:extLst>
              <a:ext uri="{FF2B5EF4-FFF2-40B4-BE49-F238E27FC236}">
                <a16:creationId xmlns:a16="http://schemas.microsoft.com/office/drawing/2014/main" id="{822EAD1C-2E2B-45B8-AC27-3017CA0A5E44}"/>
              </a:ext>
            </a:extLst>
          </p:cNvPr>
          <p:cNvSpPr>
            <a:spLocks noGrp="1"/>
          </p:cNvSpPr>
          <p:nvPr>
            <p:ph type="body" sz="half" idx="42"/>
          </p:nvPr>
        </p:nvSpPr>
        <p:spPr>
          <a:xfrm>
            <a:off x="1170024" y="2649525"/>
            <a:ext cx="1106424" cy="314428"/>
          </a:xfrm>
        </p:spPr>
        <p:txBody>
          <a:bodyPr/>
          <a:lstStyle/>
          <a:p>
            <a:r>
              <a:rPr lang="en-US" sz="1600" dirty="0"/>
              <a:t>Per Capital Income</a:t>
            </a:r>
          </a:p>
        </p:txBody>
      </p:sp>
      <p:sp>
        <p:nvSpPr>
          <p:cNvPr id="6" name="Text Placeholder 5">
            <a:extLst>
              <a:ext uri="{FF2B5EF4-FFF2-40B4-BE49-F238E27FC236}">
                <a16:creationId xmlns:a16="http://schemas.microsoft.com/office/drawing/2014/main" id="{DC771A6E-8BBB-4F0C-A3C5-12B90C51FD92}"/>
              </a:ext>
            </a:extLst>
          </p:cNvPr>
          <p:cNvSpPr>
            <a:spLocks noGrp="1"/>
          </p:cNvSpPr>
          <p:nvPr>
            <p:ph type="body" sz="half" idx="2"/>
          </p:nvPr>
        </p:nvSpPr>
        <p:spPr/>
        <p:txBody>
          <a:bodyPr>
            <a:normAutofit/>
          </a:bodyPr>
          <a:lstStyle/>
          <a:p>
            <a:r>
              <a:rPr lang="en-US" dirty="0"/>
              <a:t>Calculated as total income divided by total population</a:t>
            </a:r>
          </a:p>
        </p:txBody>
      </p:sp>
      <p:sp>
        <p:nvSpPr>
          <p:cNvPr id="12" name="Text Placeholder 11">
            <a:extLst>
              <a:ext uri="{FF2B5EF4-FFF2-40B4-BE49-F238E27FC236}">
                <a16:creationId xmlns:a16="http://schemas.microsoft.com/office/drawing/2014/main" id="{45D36FDD-CE76-42DC-BA27-015E14364970}"/>
              </a:ext>
            </a:extLst>
          </p:cNvPr>
          <p:cNvSpPr>
            <a:spLocks noGrp="1"/>
          </p:cNvSpPr>
          <p:nvPr>
            <p:ph type="body" sz="half" idx="50"/>
          </p:nvPr>
        </p:nvSpPr>
        <p:spPr>
          <a:xfrm>
            <a:off x="3313001" y="2774291"/>
            <a:ext cx="1192458" cy="526311"/>
          </a:xfrm>
        </p:spPr>
        <p:txBody>
          <a:bodyPr/>
          <a:lstStyle/>
          <a:p>
            <a:r>
              <a:rPr lang="en-US" sz="1600" dirty="0"/>
              <a:t>Population Structure</a:t>
            </a:r>
          </a:p>
          <a:p>
            <a:endParaRPr lang="en-US" dirty="0"/>
          </a:p>
        </p:txBody>
      </p:sp>
      <p:sp>
        <p:nvSpPr>
          <p:cNvPr id="20" name="Text Placeholder 19">
            <a:extLst>
              <a:ext uri="{FF2B5EF4-FFF2-40B4-BE49-F238E27FC236}">
                <a16:creationId xmlns:a16="http://schemas.microsoft.com/office/drawing/2014/main" id="{2B7C69F6-DEB5-477D-8357-29FA66FE78C3}"/>
              </a:ext>
            </a:extLst>
          </p:cNvPr>
          <p:cNvSpPr>
            <a:spLocks noGrp="1"/>
          </p:cNvSpPr>
          <p:nvPr>
            <p:ph type="body" sz="half" idx="59"/>
          </p:nvPr>
        </p:nvSpPr>
        <p:spPr/>
        <p:txBody>
          <a:bodyPr/>
          <a:lstStyle/>
          <a:p>
            <a:r>
              <a:rPr lang="en-US" dirty="0"/>
              <a:t>Identifying highest concentration of 18-64</a:t>
            </a:r>
          </a:p>
        </p:txBody>
      </p:sp>
      <p:sp>
        <p:nvSpPr>
          <p:cNvPr id="14" name="Text Placeholder 13">
            <a:extLst>
              <a:ext uri="{FF2B5EF4-FFF2-40B4-BE49-F238E27FC236}">
                <a16:creationId xmlns:a16="http://schemas.microsoft.com/office/drawing/2014/main" id="{04514188-6AC8-48F7-B125-E76CAAF74E43}"/>
              </a:ext>
            </a:extLst>
          </p:cNvPr>
          <p:cNvSpPr>
            <a:spLocks noGrp="1"/>
          </p:cNvSpPr>
          <p:nvPr>
            <p:ph type="body" sz="half" idx="52"/>
          </p:nvPr>
        </p:nvSpPr>
        <p:spPr/>
        <p:txBody>
          <a:bodyPr/>
          <a:lstStyle/>
          <a:p>
            <a:r>
              <a:rPr lang="en-US" sz="1600" dirty="0"/>
              <a:t>Economic Health</a:t>
            </a:r>
          </a:p>
        </p:txBody>
      </p:sp>
      <p:sp>
        <p:nvSpPr>
          <p:cNvPr id="22" name="Text Placeholder 21">
            <a:extLst>
              <a:ext uri="{FF2B5EF4-FFF2-40B4-BE49-F238E27FC236}">
                <a16:creationId xmlns:a16="http://schemas.microsoft.com/office/drawing/2014/main" id="{B66059B7-0D74-40D6-81EF-3DE7A9681CCB}"/>
              </a:ext>
            </a:extLst>
          </p:cNvPr>
          <p:cNvSpPr>
            <a:spLocks noGrp="1"/>
          </p:cNvSpPr>
          <p:nvPr>
            <p:ph type="body" sz="half" idx="61"/>
          </p:nvPr>
        </p:nvSpPr>
        <p:spPr/>
        <p:txBody>
          <a:bodyPr/>
          <a:lstStyle/>
          <a:p>
            <a:r>
              <a:rPr lang="en-US" dirty="0"/>
              <a:t>Highest percentile of population above poverty</a:t>
            </a:r>
          </a:p>
        </p:txBody>
      </p:sp>
      <p:sp>
        <p:nvSpPr>
          <p:cNvPr id="16" name="Text Placeholder 15">
            <a:extLst>
              <a:ext uri="{FF2B5EF4-FFF2-40B4-BE49-F238E27FC236}">
                <a16:creationId xmlns:a16="http://schemas.microsoft.com/office/drawing/2014/main" id="{0A5EBD2E-C39B-4E4E-B86F-78E33BE949D0}"/>
              </a:ext>
            </a:extLst>
          </p:cNvPr>
          <p:cNvSpPr>
            <a:spLocks noGrp="1"/>
          </p:cNvSpPr>
          <p:nvPr>
            <p:ph type="body" sz="half" idx="54"/>
          </p:nvPr>
        </p:nvSpPr>
        <p:spPr/>
        <p:txBody>
          <a:bodyPr/>
          <a:lstStyle/>
          <a:p>
            <a:r>
              <a:rPr lang="en-US" sz="1600" dirty="0"/>
              <a:t>Education Level</a:t>
            </a:r>
          </a:p>
        </p:txBody>
      </p:sp>
      <p:sp>
        <p:nvSpPr>
          <p:cNvPr id="24" name="Text Placeholder 23">
            <a:extLst>
              <a:ext uri="{FF2B5EF4-FFF2-40B4-BE49-F238E27FC236}">
                <a16:creationId xmlns:a16="http://schemas.microsoft.com/office/drawing/2014/main" id="{C5D17E8B-D872-426A-850E-A358990ED3B0}"/>
              </a:ext>
            </a:extLst>
          </p:cNvPr>
          <p:cNvSpPr>
            <a:spLocks noGrp="1"/>
          </p:cNvSpPr>
          <p:nvPr>
            <p:ph type="body" sz="half" idx="63"/>
          </p:nvPr>
        </p:nvSpPr>
        <p:spPr/>
        <p:txBody>
          <a:bodyPr/>
          <a:lstStyle/>
          <a:p>
            <a:r>
              <a:rPr lang="en-US" dirty="0"/>
              <a:t>People 25+ with High School diplomas or above</a:t>
            </a:r>
          </a:p>
        </p:txBody>
      </p:sp>
      <p:sp>
        <p:nvSpPr>
          <p:cNvPr id="3" name="Slide Number Placeholder 2">
            <a:extLst>
              <a:ext uri="{FF2B5EF4-FFF2-40B4-BE49-F238E27FC236}">
                <a16:creationId xmlns:a16="http://schemas.microsoft.com/office/drawing/2014/main" id="{21E03582-55FC-48E1-AF04-61EC8D4AA900}"/>
              </a:ext>
            </a:extLst>
          </p:cNvPr>
          <p:cNvSpPr>
            <a:spLocks noGrp="1"/>
          </p:cNvSpPr>
          <p:nvPr>
            <p:ph type="sldNum" sz="quarter" idx="12"/>
          </p:nvPr>
        </p:nvSpPr>
        <p:spPr/>
        <p:txBody>
          <a:bodyPr/>
          <a:lstStyle/>
          <a:p>
            <a:fld id="{F470E458-E7C2-4395-B75D-476A174CEE45}" type="slidenum">
              <a:rPr lang="en-US" smtClean="0"/>
              <a:t>15</a:t>
            </a:fld>
            <a:endParaRPr lang="en-US" dirty="0"/>
          </a:p>
        </p:txBody>
      </p:sp>
      <p:sp>
        <p:nvSpPr>
          <p:cNvPr id="45" name="Text Placeholder 44">
            <a:extLst>
              <a:ext uri="{FF2B5EF4-FFF2-40B4-BE49-F238E27FC236}">
                <a16:creationId xmlns:a16="http://schemas.microsoft.com/office/drawing/2014/main" id="{A749819E-5C9B-44B9-8E04-C74DBB9F3B6B}"/>
              </a:ext>
            </a:extLst>
          </p:cNvPr>
          <p:cNvSpPr>
            <a:spLocks noGrp="1"/>
          </p:cNvSpPr>
          <p:nvPr>
            <p:ph type="body" sz="half" idx="34"/>
          </p:nvPr>
        </p:nvSpPr>
        <p:spPr/>
        <p:txBody>
          <a:bodyPr/>
          <a:lstStyle/>
          <a:p>
            <a:r>
              <a:rPr lang="en-US" dirty="0"/>
              <a:t>1</a:t>
            </a:r>
          </a:p>
        </p:txBody>
      </p:sp>
      <p:sp>
        <p:nvSpPr>
          <p:cNvPr id="47" name="Text Placeholder 46">
            <a:extLst>
              <a:ext uri="{FF2B5EF4-FFF2-40B4-BE49-F238E27FC236}">
                <a16:creationId xmlns:a16="http://schemas.microsoft.com/office/drawing/2014/main" id="{D05C01CF-8AE0-4645-8150-2C3355BB6B1F}"/>
              </a:ext>
            </a:extLst>
          </p:cNvPr>
          <p:cNvSpPr>
            <a:spLocks noGrp="1"/>
          </p:cNvSpPr>
          <p:nvPr>
            <p:ph type="body" sz="half" idx="60"/>
          </p:nvPr>
        </p:nvSpPr>
        <p:spPr/>
        <p:txBody>
          <a:bodyPr/>
          <a:lstStyle/>
          <a:p>
            <a:r>
              <a:rPr lang="en-US" dirty="0"/>
              <a:t>2</a:t>
            </a:r>
          </a:p>
        </p:txBody>
      </p:sp>
      <p:sp>
        <p:nvSpPr>
          <p:cNvPr id="49" name="Text Placeholder 48">
            <a:extLst>
              <a:ext uri="{FF2B5EF4-FFF2-40B4-BE49-F238E27FC236}">
                <a16:creationId xmlns:a16="http://schemas.microsoft.com/office/drawing/2014/main" id="{2D3E3BAF-99F8-4215-AE9F-783039F683AF}"/>
              </a:ext>
            </a:extLst>
          </p:cNvPr>
          <p:cNvSpPr>
            <a:spLocks noGrp="1"/>
          </p:cNvSpPr>
          <p:nvPr>
            <p:ph type="body" sz="half" idx="62"/>
          </p:nvPr>
        </p:nvSpPr>
        <p:spPr/>
        <p:txBody>
          <a:bodyPr/>
          <a:lstStyle/>
          <a:p>
            <a:r>
              <a:rPr lang="en-US" dirty="0"/>
              <a:t>3</a:t>
            </a:r>
          </a:p>
        </p:txBody>
      </p:sp>
      <p:sp>
        <p:nvSpPr>
          <p:cNvPr id="51" name="Text Placeholder 50">
            <a:extLst>
              <a:ext uri="{FF2B5EF4-FFF2-40B4-BE49-F238E27FC236}">
                <a16:creationId xmlns:a16="http://schemas.microsoft.com/office/drawing/2014/main" id="{5E5C071D-E160-4668-9370-0520CC383B5E}"/>
              </a:ext>
            </a:extLst>
          </p:cNvPr>
          <p:cNvSpPr>
            <a:spLocks noGrp="1"/>
          </p:cNvSpPr>
          <p:nvPr>
            <p:ph type="body" sz="half" idx="64"/>
          </p:nvPr>
        </p:nvSpPr>
        <p:spPr/>
        <p:txBody>
          <a:bodyPr/>
          <a:lstStyle/>
          <a:p>
            <a:r>
              <a:rPr lang="en-US" dirty="0"/>
              <a:t>4</a:t>
            </a:r>
          </a:p>
        </p:txBody>
      </p:sp>
      <p:sp>
        <p:nvSpPr>
          <p:cNvPr id="52" name="Arrow: Left 51">
            <a:extLst>
              <a:ext uri="{FF2B5EF4-FFF2-40B4-BE49-F238E27FC236}">
                <a16:creationId xmlns:a16="http://schemas.microsoft.com/office/drawing/2014/main" id="{6C0822F8-83B4-4457-A379-7B952B2D8096}"/>
              </a:ext>
            </a:extLst>
          </p:cNvPr>
          <p:cNvSpPr/>
          <p:nvPr/>
        </p:nvSpPr>
        <p:spPr>
          <a:xfrm>
            <a:off x="9034943" y="2963953"/>
            <a:ext cx="394283" cy="314428"/>
          </a:xfrm>
          <a:prstGeom prst="leftArrow">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Arrow: Left 52">
            <a:extLst>
              <a:ext uri="{FF2B5EF4-FFF2-40B4-BE49-F238E27FC236}">
                <a16:creationId xmlns:a16="http://schemas.microsoft.com/office/drawing/2014/main" id="{1F7D79E8-50D5-4B6A-9A17-C69415B2D62A}"/>
              </a:ext>
            </a:extLst>
          </p:cNvPr>
          <p:cNvSpPr/>
          <p:nvPr/>
        </p:nvSpPr>
        <p:spPr>
          <a:xfrm>
            <a:off x="9034943" y="3798813"/>
            <a:ext cx="1138107" cy="314428"/>
          </a:xfrm>
          <a:prstGeom prst="leftArrow">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Arrow: Left 53">
            <a:extLst>
              <a:ext uri="{FF2B5EF4-FFF2-40B4-BE49-F238E27FC236}">
                <a16:creationId xmlns:a16="http://schemas.microsoft.com/office/drawing/2014/main" id="{5E1E3E32-8501-42B1-8475-2ABDC34B9B19}"/>
              </a:ext>
            </a:extLst>
          </p:cNvPr>
          <p:cNvSpPr/>
          <p:nvPr/>
        </p:nvSpPr>
        <p:spPr>
          <a:xfrm>
            <a:off x="9034943" y="4594709"/>
            <a:ext cx="1403759" cy="314428"/>
          </a:xfrm>
          <a:prstGeom prst="leftArrow">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16413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024F54-D4F7-4A03-AD6B-6DAC9C53D3D6}"/>
              </a:ext>
            </a:extLst>
          </p:cNvPr>
          <p:cNvSpPr txBox="1">
            <a:spLocks/>
          </p:cNvSpPr>
          <p:nvPr/>
        </p:nvSpPr>
        <p:spPr>
          <a:xfrm>
            <a:off x="6216631" y="1030515"/>
            <a:ext cx="5292000" cy="185123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spcAft>
                <a:spcPts val="600"/>
              </a:spcAft>
            </a:pPr>
            <a:r>
              <a:rPr lang="en-US" sz="2500" b="1" kern="1200" dirty="0">
                <a:latin typeface="+mj-lt"/>
                <a:ea typeface="+mj-ea"/>
                <a:cs typeface="+mj-cs"/>
              </a:rPr>
              <a:t>PROCESS OF CLUSTERING </a:t>
            </a:r>
          </a:p>
          <a:p>
            <a:pPr>
              <a:spcAft>
                <a:spcPts val="600"/>
              </a:spcAft>
            </a:pPr>
            <a:r>
              <a:rPr lang="en-US" sz="2500" b="1" kern="1200" dirty="0">
                <a:latin typeface="+mj-lt"/>
                <a:ea typeface="+mj-ea"/>
                <a:cs typeface="+mj-cs"/>
              </a:rPr>
              <a:t>&amp; ANALYZING VENUES</a:t>
            </a:r>
          </a:p>
        </p:txBody>
      </p:sp>
      <p:sp>
        <p:nvSpPr>
          <p:cNvPr id="2" name="Slide Number Placeholder 1">
            <a:extLst>
              <a:ext uri="{FF2B5EF4-FFF2-40B4-BE49-F238E27FC236}">
                <a16:creationId xmlns:a16="http://schemas.microsoft.com/office/drawing/2014/main" id="{30DC25F2-A14E-44D4-9A52-6CA4082BAAA3}"/>
              </a:ext>
            </a:extLst>
          </p:cNvPr>
          <p:cNvSpPr>
            <a:spLocks noGrp="1"/>
          </p:cNvSpPr>
          <p:nvPr>
            <p:ph type="sldNum" sz="quarter" idx="12"/>
          </p:nvPr>
        </p:nvSpPr>
        <p:spPr>
          <a:xfrm>
            <a:off x="11042882" y="5976001"/>
            <a:ext cx="366756" cy="365125"/>
          </a:xfrm>
          <a:prstGeom prst="rect">
            <a:avLst/>
          </a:prstGeom>
        </p:spPr>
        <p:txBody>
          <a:bodyPr vert="horz" lIns="91440" tIns="45720" rIns="91440" bIns="45720" rtlCol="0" anchor="ctr">
            <a:normAutofit/>
          </a:bodyPr>
          <a:lstStyle/>
          <a:p>
            <a:pPr>
              <a:spcAft>
                <a:spcPts val="600"/>
              </a:spcAft>
            </a:pPr>
            <a:fld id="{F470E458-E7C2-4395-B75D-476A174CEE45}" type="slidenum">
              <a:rPr lang="en-US" smtClean="0"/>
              <a:pPr>
                <a:spcAft>
                  <a:spcPts val="600"/>
                </a:spcAft>
              </a:pPr>
              <a:t>16</a:t>
            </a:fld>
            <a:endParaRPr lang="en-US"/>
          </a:p>
        </p:txBody>
      </p:sp>
      <p:graphicFrame>
        <p:nvGraphicFramePr>
          <p:cNvPr id="3" name="Diagram 2">
            <a:extLst>
              <a:ext uri="{FF2B5EF4-FFF2-40B4-BE49-F238E27FC236}">
                <a16:creationId xmlns:a16="http://schemas.microsoft.com/office/drawing/2014/main" id="{9E608A31-10A1-4AC8-A2F9-7355E95A8E15}"/>
              </a:ext>
            </a:extLst>
          </p:cNvPr>
          <p:cNvGraphicFramePr/>
          <p:nvPr>
            <p:extLst>
              <p:ext uri="{D42A27DB-BD31-4B8C-83A1-F6EECF244321}">
                <p14:modId xmlns:p14="http://schemas.microsoft.com/office/powerpoint/2010/main" val="1659113816"/>
              </p:ext>
            </p:extLst>
          </p:nvPr>
        </p:nvGraphicFramePr>
        <p:xfrm>
          <a:off x="414153" y="3124086"/>
          <a:ext cx="11094478" cy="3034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6702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7A7C-F398-4183-AF8F-374D5C949DDB}"/>
              </a:ext>
            </a:extLst>
          </p:cNvPr>
          <p:cNvSpPr>
            <a:spLocks noGrp="1"/>
          </p:cNvSpPr>
          <p:nvPr>
            <p:ph type="title"/>
          </p:nvPr>
        </p:nvSpPr>
        <p:spPr>
          <a:xfrm>
            <a:off x="-473357" y="529650"/>
            <a:ext cx="3835394" cy="704696"/>
          </a:xfrm>
          <a:prstGeom prst="rect">
            <a:avLst/>
          </a:prstGeom>
        </p:spPr>
        <p:txBody>
          <a:bodyPr anchor="b">
            <a:normAutofit/>
          </a:bodyPr>
          <a:lstStyle/>
          <a:p>
            <a:r>
              <a:rPr lang="en-US" dirty="0"/>
              <a:t>RESULTS</a:t>
            </a:r>
          </a:p>
        </p:txBody>
      </p:sp>
      <p:sp>
        <p:nvSpPr>
          <p:cNvPr id="4" name="Slide Number Placeholder 3">
            <a:extLst>
              <a:ext uri="{FF2B5EF4-FFF2-40B4-BE49-F238E27FC236}">
                <a16:creationId xmlns:a16="http://schemas.microsoft.com/office/drawing/2014/main" id="{628B5581-1B42-4D4D-88CA-826ED46B5FA9}"/>
              </a:ext>
            </a:extLst>
          </p:cNvPr>
          <p:cNvSpPr>
            <a:spLocks noGrp="1"/>
          </p:cNvSpPr>
          <p:nvPr>
            <p:ph type="sldNum" sz="quarter" idx="12"/>
          </p:nvPr>
        </p:nvSpPr>
        <p:spPr>
          <a:xfrm>
            <a:off x="11042882" y="5976001"/>
            <a:ext cx="366756" cy="365125"/>
          </a:xfrm>
          <a:prstGeom prst="rect">
            <a:avLst/>
          </a:prstGeom>
        </p:spPr>
        <p:txBody>
          <a:bodyPr anchor="ctr">
            <a:normAutofit/>
          </a:bodyPr>
          <a:lstStyle/>
          <a:p>
            <a:pPr>
              <a:spcAft>
                <a:spcPts val="600"/>
              </a:spcAft>
            </a:pPr>
            <a:fld id="{F470E458-E7C2-4395-B75D-476A174CEE45}" type="slidenum">
              <a:rPr lang="en-US" noProof="0" smtClean="0"/>
              <a:pPr>
                <a:spcAft>
                  <a:spcPts val="600"/>
                </a:spcAft>
              </a:pPr>
              <a:t>17</a:t>
            </a:fld>
            <a:endParaRPr lang="en-US" noProof="0"/>
          </a:p>
        </p:txBody>
      </p:sp>
      <p:pic>
        <p:nvPicPr>
          <p:cNvPr id="6" name="Picture 5">
            <a:extLst>
              <a:ext uri="{FF2B5EF4-FFF2-40B4-BE49-F238E27FC236}">
                <a16:creationId xmlns:a16="http://schemas.microsoft.com/office/drawing/2014/main" id="{EB0ADA7D-2C81-4F07-82CA-5A1685EA3FBC}"/>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464128" y="1234346"/>
            <a:ext cx="6130636" cy="4048854"/>
          </a:xfrm>
          <a:prstGeom prst="rect">
            <a:avLst/>
          </a:prstGeom>
          <a:noFill/>
          <a:ln>
            <a:noFill/>
          </a:ln>
        </p:spPr>
      </p:pic>
      <p:sp>
        <p:nvSpPr>
          <p:cNvPr id="3" name="Content Placeholder 2">
            <a:extLst>
              <a:ext uri="{FF2B5EF4-FFF2-40B4-BE49-F238E27FC236}">
                <a16:creationId xmlns:a16="http://schemas.microsoft.com/office/drawing/2014/main" id="{6D5D1BA5-5E6F-4BC5-9E94-3C8396A7418F}"/>
              </a:ext>
            </a:extLst>
          </p:cNvPr>
          <p:cNvSpPr>
            <a:spLocks noGrp="1"/>
          </p:cNvSpPr>
          <p:nvPr>
            <p:ph sz="half" idx="2"/>
          </p:nvPr>
        </p:nvSpPr>
        <p:spPr>
          <a:xfrm>
            <a:off x="6594764" y="1234346"/>
            <a:ext cx="5597236" cy="4196636"/>
          </a:xfrm>
          <a:prstGeom prst="rect">
            <a:avLst/>
          </a:prstGeom>
        </p:spPr>
        <p:txBody>
          <a:bodyPr>
            <a:normAutofit/>
          </a:bodyPr>
          <a:lstStyle/>
          <a:p>
            <a:r>
              <a:rPr lang="en-US" sz="1100" dirty="0"/>
              <a:t>Top Community: Near North side IL</a:t>
            </a:r>
          </a:p>
          <a:p>
            <a:r>
              <a:rPr lang="en-US" sz="1100" dirty="0"/>
              <a:t>41.9000327 &amp; -87.6344975</a:t>
            </a:r>
          </a:p>
          <a:p>
            <a:r>
              <a:rPr lang="en-US" sz="1100" dirty="0"/>
              <a:t>Unique categories identified included:</a:t>
            </a:r>
            <a:br>
              <a:rPr lang="en-US" sz="1100" dirty="0"/>
            </a:br>
            <a:r>
              <a:rPr lang="en-US" sz="1100" dirty="0"/>
              <a:t>French Restaurant', 'Fast Food Restaurant', 'Gym', '</a:t>
            </a:r>
            <a:r>
              <a:rPr lang="en-US" sz="1100" dirty="0" err="1"/>
              <a:t>Bar','Fitness</a:t>
            </a:r>
            <a:r>
              <a:rPr lang="en-US" sz="1100" dirty="0"/>
              <a:t> Center', 'Paper / Office Supplies Store', 'American Restaurant', 'Pizza Place', 'Beer Bar', 'Cycle Studio', 'Dance Studio', 'Yoga Studio', 'Hotel', 'Restaurant', 'Spa', 'Steakhouse', 'BBQ Joint', 'New American Restaurant', 'Massage Studio', 'Lounge', 'Dessert Shop', 'Cocktail Bar', 'Grocery Store', 'Boutique', 'Optical Shop',       'Vietnamese Restaurant', 'Hotel Bar', 'Breakfast Spot', 'Coffee Shop', 'Italian Restaurant', "Men's Store", 'Seafood Restaurant', 'Pub', "Women's Store", 'Diner',      'Department Store', 'Farmers Market', 'Burger Joint',  'Korean Restaurant', 'Clothing Store', 'Latin American Restaurant',  'Tapas Restaurant', 'Café', 'Health Food Store', 'Juice </a:t>
            </a:r>
            <a:r>
              <a:rPr lang="en-US" sz="1100" dirty="0" err="1"/>
              <a:t>Bar',‘Cupcake</a:t>
            </a:r>
            <a:r>
              <a:rPr lang="en-US" sz="1100" dirty="0"/>
              <a:t> Shop', 'Bakery', 'Mexican </a:t>
            </a:r>
            <a:r>
              <a:rPr lang="en-US" sz="1100" dirty="0" err="1"/>
              <a:t>Restaurant','Furniture</a:t>
            </a:r>
            <a:r>
              <a:rPr lang="en-US" sz="1100" dirty="0"/>
              <a:t> / Home Store', 'Salad Place', 'Sushi Restaurant', 'Speakeasy', 'Brazilian Restaurant', 'Bookstore', 'Salon / Barbershop', 'Shoe Store’</a:t>
            </a:r>
          </a:p>
          <a:p>
            <a:r>
              <a:rPr lang="en-US" sz="1100" dirty="0"/>
              <a:t>Venues with most lifestyle centers: Cluster 0, 3, 4 &amp; 7</a:t>
            </a:r>
          </a:p>
          <a:p>
            <a:r>
              <a:rPr lang="en-US" sz="1100" dirty="0"/>
              <a:t>Most densely populated clusters were selected</a:t>
            </a:r>
          </a:p>
          <a:p>
            <a:r>
              <a:rPr lang="en-US" sz="1100" dirty="0"/>
              <a:t>Latitude &amp; Longitude identified for location of the restaurant</a:t>
            </a:r>
          </a:p>
          <a:p>
            <a:endParaRPr lang="en-US" sz="1100" dirty="0"/>
          </a:p>
          <a:p>
            <a:pPr lvl="4"/>
            <a:endParaRPr lang="en-US" sz="1100" dirty="0"/>
          </a:p>
        </p:txBody>
      </p:sp>
    </p:spTree>
    <p:extLst>
      <p:ext uri="{BB962C8B-B14F-4D97-AF65-F5344CB8AC3E}">
        <p14:creationId xmlns:p14="http://schemas.microsoft.com/office/powerpoint/2010/main" val="3535700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4C0176-F748-42D4-A25B-71F0C054D3BB}"/>
              </a:ext>
            </a:extLst>
          </p:cNvPr>
          <p:cNvSpPr>
            <a:spLocks noGrp="1"/>
          </p:cNvSpPr>
          <p:nvPr>
            <p:ph type="title"/>
          </p:nvPr>
        </p:nvSpPr>
        <p:spPr>
          <a:xfrm>
            <a:off x="6096000" y="884136"/>
            <a:ext cx="5370540" cy="894117"/>
          </a:xfrm>
        </p:spPr>
        <p:txBody>
          <a:bodyPr/>
          <a:lstStyle/>
          <a:p>
            <a:r>
              <a:rPr lang="en-US" dirty="0"/>
              <a:t>CONCLUSION</a:t>
            </a:r>
          </a:p>
        </p:txBody>
      </p:sp>
      <p:sp>
        <p:nvSpPr>
          <p:cNvPr id="5" name="Text Placeholder 4">
            <a:extLst>
              <a:ext uri="{FF2B5EF4-FFF2-40B4-BE49-F238E27FC236}">
                <a16:creationId xmlns:a16="http://schemas.microsoft.com/office/drawing/2014/main" id="{C9857702-D4F7-460C-9B02-C07897E60321}"/>
              </a:ext>
            </a:extLst>
          </p:cNvPr>
          <p:cNvSpPr>
            <a:spLocks noGrp="1"/>
          </p:cNvSpPr>
          <p:nvPr>
            <p:ph type="body" sz="quarter" idx="16"/>
          </p:nvPr>
        </p:nvSpPr>
        <p:spPr>
          <a:xfrm>
            <a:off x="6478176" y="1893266"/>
            <a:ext cx="4896000" cy="664762"/>
          </a:xfrm>
        </p:spPr>
        <p:txBody>
          <a:bodyPr/>
          <a:lstStyle/>
          <a:p>
            <a:r>
              <a:rPr lang="en-US" sz="2400" dirty="0"/>
              <a:t>Based on the analysis of this project, any location between the following would be suitable for a fine dining Spanish restaurant:</a:t>
            </a:r>
          </a:p>
        </p:txBody>
      </p:sp>
      <p:sp>
        <p:nvSpPr>
          <p:cNvPr id="14" name="Text Placeholder 13">
            <a:extLst>
              <a:ext uri="{FF2B5EF4-FFF2-40B4-BE49-F238E27FC236}">
                <a16:creationId xmlns:a16="http://schemas.microsoft.com/office/drawing/2014/main" id="{F23B0696-E5FB-4D1C-A919-5FEB0ED7E6EE}"/>
              </a:ext>
            </a:extLst>
          </p:cNvPr>
          <p:cNvSpPr>
            <a:spLocks noGrp="1"/>
          </p:cNvSpPr>
          <p:nvPr>
            <p:ph type="body" sz="quarter" idx="18"/>
          </p:nvPr>
        </p:nvSpPr>
        <p:spPr>
          <a:xfrm>
            <a:off x="4987636" y="3429000"/>
            <a:ext cx="6386540" cy="373961"/>
          </a:xfrm>
        </p:spPr>
        <p:txBody>
          <a:bodyPr/>
          <a:lstStyle/>
          <a:p>
            <a:r>
              <a:rPr lang="en-US" sz="2000" dirty="0"/>
              <a:t>Lat: 41.9037469498126 </a:t>
            </a:r>
            <a:br>
              <a:rPr lang="en-US" sz="2000" dirty="0"/>
            </a:br>
            <a:r>
              <a:rPr lang="en-US" sz="2000" dirty="0"/>
              <a:t>and </a:t>
            </a:r>
            <a:r>
              <a:rPr lang="en-US" sz="2000" dirty="0" err="1"/>
              <a:t>Lng</a:t>
            </a:r>
            <a:r>
              <a:rPr lang="en-US" sz="2000" dirty="0"/>
              <a:t>:-87.62887866625306</a:t>
            </a:r>
          </a:p>
          <a:p>
            <a:r>
              <a:rPr lang="en-US" sz="2000" dirty="0"/>
              <a:t>Lat: 41.8800795962408 </a:t>
            </a:r>
            <a:br>
              <a:rPr lang="en-US" sz="2000" dirty="0"/>
            </a:br>
            <a:r>
              <a:rPr lang="en-US" sz="2000" dirty="0"/>
              <a:t>and </a:t>
            </a:r>
            <a:r>
              <a:rPr lang="en-US" sz="2000" dirty="0" err="1"/>
              <a:t>Lng</a:t>
            </a:r>
            <a:r>
              <a:rPr lang="en-US" sz="2000" dirty="0"/>
              <a:t>:-87.62828669109238</a:t>
            </a:r>
          </a:p>
          <a:p>
            <a:endParaRPr lang="en-US" dirty="0"/>
          </a:p>
        </p:txBody>
      </p:sp>
      <p:pic>
        <p:nvPicPr>
          <p:cNvPr id="19" name="Picture 18">
            <a:extLst>
              <a:ext uri="{FF2B5EF4-FFF2-40B4-BE49-F238E27FC236}">
                <a16:creationId xmlns:a16="http://schemas.microsoft.com/office/drawing/2014/main" id="{B1575592-5AF5-4BFE-AC9A-195B8EBBA76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85818" y="268981"/>
            <a:ext cx="4252212" cy="3018544"/>
          </a:xfrm>
          <a:prstGeom prst="rect">
            <a:avLst/>
          </a:prstGeom>
          <a:noFill/>
          <a:ln>
            <a:noFill/>
          </a:ln>
        </p:spPr>
      </p:pic>
    </p:spTree>
    <p:extLst>
      <p:ext uri="{BB962C8B-B14F-4D97-AF65-F5344CB8AC3E}">
        <p14:creationId xmlns:p14="http://schemas.microsoft.com/office/powerpoint/2010/main" val="3456809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C51C-7BBF-4B92-A610-4EB86DB947C1}"/>
              </a:ext>
            </a:extLst>
          </p:cNvPr>
          <p:cNvSpPr>
            <a:spLocks noGrp="1"/>
          </p:cNvSpPr>
          <p:nvPr>
            <p:ph type="title"/>
          </p:nvPr>
        </p:nvSpPr>
        <p:spPr/>
        <p:txBody>
          <a:bodyPr/>
          <a:lstStyle/>
          <a:p>
            <a:r>
              <a:rPr lang="en-US" dirty="0"/>
              <a:t>THANK YOU</a:t>
            </a:r>
          </a:p>
        </p:txBody>
      </p:sp>
      <p:sp>
        <p:nvSpPr>
          <p:cNvPr id="3" name="Slide Number Placeholder 2">
            <a:extLst>
              <a:ext uri="{FF2B5EF4-FFF2-40B4-BE49-F238E27FC236}">
                <a16:creationId xmlns:a16="http://schemas.microsoft.com/office/drawing/2014/main" id="{9888199C-D9BD-40C2-9DB3-4653E8723F2C}"/>
              </a:ext>
            </a:extLst>
          </p:cNvPr>
          <p:cNvSpPr>
            <a:spLocks noGrp="1"/>
          </p:cNvSpPr>
          <p:nvPr>
            <p:ph type="sldNum" sz="quarter" idx="12"/>
          </p:nvPr>
        </p:nvSpPr>
        <p:spPr/>
        <p:txBody>
          <a:bodyPr/>
          <a:lstStyle/>
          <a:p>
            <a:fld id="{F470E458-E7C2-4395-B75D-476A174CEE45}" type="slidenum">
              <a:rPr lang="en-US" smtClean="0"/>
              <a:t>19</a:t>
            </a:fld>
            <a:endParaRPr lang="en-US" dirty="0"/>
          </a:p>
        </p:txBody>
      </p:sp>
    </p:spTree>
    <p:extLst>
      <p:ext uri="{BB962C8B-B14F-4D97-AF65-F5344CB8AC3E}">
        <p14:creationId xmlns:p14="http://schemas.microsoft.com/office/powerpoint/2010/main" val="51376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C05A4E51-65D1-4F1C-B66B-51A1E5DC03B9}"/>
              </a:ext>
            </a:extLst>
          </p:cNvPr>
          <p:cNvSpPr>
            <a:spLocks noGrp="1"/>
          </p:cNvSpPr>
          <p:nvPr>
            <p:ph type="body" idx="1"/>
          </p:nvPr>
        </p:nvSpPr>
        <p:spPr>
          <a:xfrm>
            <a:off x="831850" y="2417946"/>
            <a:ext cx="4251138" cy="3318075"/>
          </a:xfrm>
        </p:spPr>
        <p:txBody>
          <a:bodyPr>
            <a:normAutofit lnSpcReduction="10000"/>
          </a:bodyPr>
          <a:lstStyle/>
          <a:p>
            <a:r>
              <a:rPr lang="en-US" dirty="0"/>
              <a:t>Great concept, perfect décor, fantastic food &amp; loads of money to invest – yes 59% of all eating establishments fail in the first 3 years.</a:t>
            </a:r>
          </a:p>
          <a:p>
            <a:endParaRPr lang="en-US" dirty="0"/>
          </a:p>
          <a:p>
            <a:r>
              <a:rPr lang="en-US" dirty="0"/>
              <a:t>This presentation explores the relevance of Location as the key criteria for creating a successful high-end restaurant</a:t>
            </a:r>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lstStyle/>
          <a:p>
            <a:r>
              <a:rPr lang="en-US" dirty="0">
                <a:solidFill>
                  <a:srgbClr val="FFFFFF"/>
                </a:solidFill>
              </a:rPr>
              <a:t>0</a:t>
            </a:r>
            <a:fld id="{F470E458-E7C2-4395-B75D-476A174CEE45}" type="slidenum">
              <a:rPr lang="en-US" smtClean="0">
                <a:solidFill>
                  <a:srgbClr val="FFFFFF"/>
                </a:solidFill>
              </a:rPr>
              <a:pPr/>
              <a:t>2</a:t>
            </a:fld>
            <a:endParaRPr lang="en-US" dirty="0">
              <a:solidFill>
                <a:srgbClr val="FFFFFF"/>
              </a:solidFill>
            </a:endParaRPr>
          </a:p>
        </p:txBody>
      </p:sp>
      <p:pic>
        <p:nvPicPr>
          <p:cNvPr id="4" name="Picture 3">
            <a:extLst>
              <a:ext uri="{FF2B5EF4-FFF2-40B4-BE49-F238E27FC236}">
                <a16:creationId xmlns:a16="http://schemas.microsoft.com/office/drawing/2014/main" id="{66974198-F22C-4330-9B8F-761CCF209BDD}"/>
              </a:ext>
            </a:extLst>
          </p:cNvPr>
          <p:cNvPicPr>
            <a:picLocks noChangeAspect="1"/>
          </p:cNvPicPr>
          <p:nvPr/>
        </p:nvPicPr>
        <p:blipFill>
          <a:blip r:embed="rId3"/>
          <a:stretch>
            <a:fillRect/>
          </a:stretch>
        </p:blipFill>
        <p:spPr>
          <a:xfrm>
            <a:off x="7526810" y="1605666"/>
            <a:ext cx="2939417" cy="2204563"/>
          </a:xfrm>
          <a:prstGeom prst="rect">
            <a:avLst/>
          </a:prstGeom>
        </p:spPr>
      </p:pic>
    </p:spTree>
    <p:extLst>
      <p:ext uri="{BB962C8B-B14F-4D97-AF65-F5344CB8AC3E}">
        <p14:creationId xmlns:p14="http://schemas.microsoft.com/office/powerpoint/2010/main" val="1303718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23858-1A32-4776-924F-C80E5993B75E}"/>
              </a:ext>
            </a:extLst>
          </p:cNvPr>
          <p:cNvSpPr>
            <a:spLocks noGrp="1"/>
          </p:cNvSpPr>
          <p:nvPr>
            <p:ph type="ctrTitle"/>
          </p:nvPr>
        </p:nvSpPr>
        <p:spPr>
          <a:xfrm>
            <a:off x="3890318" y="2114895"/>
            <a:ext cx="4772417" cy="1102291"/>
          </a:xfrm>
        </p:spPr>
        <p:txBody>
          <a:bodyPr>
            <a:normAutofit/>
          </a:bodyPr>
          <a:lstStyle/>
          <a:p>
            <a:r>
              <a:rPr lang="en-US" sz="4000" dirty="0"/>
              <a:t>INTEREST</a:t>
            </a:r>
          </a:p>
        </p:txBody>
      </p:sp>
      <p:sp>
        <p:nvSpPr>
          <p:cNvPr id="3" name="Subtitle 2">
            <a:extLst>
              <a:ext uri="{FF2B5EF4-FFF2-40B4-BE49-F238E27FC236}">
                <a16:creationId xmlns:a16="http://schemas.microsoft.com/office/drawing/2014/main" id="{7C9214AA-7CAA-486F-B94C-0576CD3DC115}"/>
              </a:ext>
            </a:extLst>
          </p:cNvPr>
          <p:cNvSpPr>
            <a:spLocks noGrp="1"/>
          </p:cNvSpPr>
          <p:nvPr>
            <p:ph type="subTitle" idx="15"/>
          </p:nvPr>
        </p:nvSpPr>
        <p:spPr>
          <a:xfrm>
            <a:off x="3709791" y="2902687"/>
            <a:ext cx="5133473" cy="1149093"/>
          </a:xfrm>
        </p:spPr>
        <p:txBody>
          <a:bodyPr>
            <a:normAutofit/>
          </a:bodyPr>
          <a:lstStyle/>
          <a:p>
            <a:r>
              <a:rPr lang="en-US" dirty="0"/>
              <a:t>Desire to open a fine dining Spanish restaurant in the city of Chicago</a:t>
            </a:r>
          </a:p>
        </p:txBody>
      </p:sp>
      <p:sp>
        <p:nvSpPr>
          <p:cNvPr id="7" name="Slide Number Placeholder 6">
            <a:extLst>
              <a:ext uri="{FF2B5EF4-FFF2-40B4-BE49-F238E27FC236}">
                <a16:creationId xmlns:a16="http://schemas.microsoft.com/office/drawing/2014/main" id="{51F78032-7158-4F74-BDAC-C1E06036B7A3}"/>
              </a:ext>
            </a:extLst>
          </p:cNvPr>
          <p:cNvSpPr>
            <a:spLocks noGrp="1"/>
          </p:cNvSpPr>
          <p:nvPr>
            <p:ph type="sldNum" sz="quarter" idx="12"/>
          </p:nvPr>
        </p:nvSpPr>
        <p:spPr/>
        <p:txBody>
          <a:bodyPr/>
          <a:lstStyle/>
          <a:p>
            <a:fld id="{F470E458-E7C2-4395-B75D-476A174CEE45}" type="slidenum">
              <a:rPr lang="en-US" smtClean="0"/>
              <a:pPr/>
              <a:t>3</a:t>
            </a:fld>
            <a:endParaRPr lang="en-US" dirty="0"/>
          </a:p>
        </p:txBody>
      </p:sp>
    </p:spTree>
    <p:extLst>
      <p:ext uri="{BB962C8B-B14F-4D97-AF65-F5344CB8AC3E}">
        <p14:creationId xmlns:p14="http://schemas.microsoft.com/office/powerpoint/2010/main" val="239822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FF02-C55C-4A6B-AF02-6DB462D7D069}"/>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9A9DA2D1-994D-4AB7-87F1-A6FB5D623E01}"/>
              </a:ext>
            </a:extLst>
          </p:cNvPr>
          <p:cNvSpPr>
            <a:spLocks noGrp="1"/>
          </p:cNvSpPr>
          <p:nvPr>
            <p:ph idx="1"/>
          </p:nvPr>
        </p:nvSpPr>
        <p:spPr>
          <a:xfrm>
            <a:off x="5932550" y="2600951"/>
            <a:ext cx="5533990" cy="3426169"/>
          </a:xfrm>
        </p:spPr>
        <p:txBody>
          <a:bodyPr>
            <a:normAutofit lnSpcReduction="10000"/>
          </a:bodyPr>
          <a:lstStyle/>
          <a:p>
            <a:r>
              <a:rPr lang="en-US" b="1" dirty="0"/>
              <a:t>Perfectly locating</a:t>
            </a:r>
            <a:r>
              <a:rPr lang="en-US" dirty="0"/>
              <a:t> a fine dining Spanish restaurant in Chicago</a:t>
            </a:r>
          </a:p>
          <a:p>
            <a:r>
              <a:rPr lang="en-US" dirty="0"/>
              <a:t>Easy Availability to the right set of customers</a:t>
            </a:r>
          </a:p>
          <a:p>
            <a:r>
              <a:rPr lang="en-US" dirty="0"/>
              <a:t>Access to clientele with discretionary income</a:t>
            </a:r>
          </a:p>
          <a:p>
            <a:r>
              <a:rPr lang="en-US" dirty="0"/>
              <a:t>Attractiveness as a “exclusive” venue where someone would like to seen</a:t>
            </a:r>
          </a:p>
          <a:p>
            <a:r>
              <a:rPr lang="en-US" dirty="0"/>
              <a:t>Supporting the perception of feeling &amp; being “Elite”   </a:t>
            </a:r>
          </a:p>
        </p:txBody>
      </p:sp>
      <p:pic>
        <p:nvPicPr>
          <p:cNvPr id="7" name="Picture Placeholder 6" descr="Company logo">
            <a:extLst>
              <a:ext uri="{FF2B5EF4-FFF2-40B4-BE49-F238E27FC236}">
                <a16:creationId xmlns:a16="http://schemas.microsoft.com/office/drawing/2014/main" id="{3260D0D3-DF8B-41CB-8846-9F8ABDD7AE3E}"/>
              </a:ext>
            </a:extLst>
          </p:cNvPr>
          <p:cNvPicPr>
            <a:picLocks noGrp="1" noChangeAspect="1"/>
          </p:cNvPicPr>
          <p:nvPr>
            <p:ph type="pic" sz="quarter" idx="45"/>
          </p:nvPr>
        </p:nvPicPr>
        <p:blipFill>
          <a:blip r:embed="rId3">
            <a:extLst>
              <a:ext uri="{96DAC541-7B7A-43D3-8B79-37D633B846F1}">
                <asvg:svgBlip xmlns:asvg="http://schemas.microsoft.com/office/drawing/2016/SVG/main" r:embed="rId4"/>
              </a:ext>
            </a:extLst>
          </a:blip>
          <a:srcRect t="655" b="655"/>
          <a:stretch>
            <a:fillRect/>
          </a:stretch>
        </p:blipFill>
        <p:spPr/>
      </p:pic>
      <p:sp>
        <p:nvSpPr>
          <p:cNvPr id="4" name="Slide Number Placeholder 3">
            <a:extLst>
              <a:ext uri="{FF2B5EF4-FFF2-40B4-BE49-F238E27FC236}">
                <a16:creationId xmlns:a16="http://schemas.microsoft.com/office/drawing/2014/main" id="{B7959B0A-E19C-45C1-981D-1B62B169FBAC}"/>
              </a:ext>
            </a:extLst>
          </p:cNvPr>
          <p:cNvSpPr>
            <a:spLocks noGrp="1"/>
          </p:cNvSpPr>
          <p:nvPr>
            <p:ph type="sldNum" sz="quarter" idx="12"/>
          </p:nvPr>
        </p:nvSpPr>
        <p:spPr/>
        <p:txBody>
          <a:bodyPr/>
          <a:lstStyle/>
          <a:p>
            <a:r>
              <a:rPr lang="en-US" dirty="0"/>
              <a:t>0</a:t>
            </a:r>
            <a:fld id="{F470E458-E7C2-4395-B75D-476A174CEE45}" type="slidenum">
              <a:rPr lang="en-US" smtClean="0"/>
              <a:t>4</a:t>
            </a:fld>
            <a:endParaRPr lang="en-US" dirty="0"/>
          </a:p>
        </p:txBody>
      </p:sp>
    </p:spTree>
    <p:extLst>
      <p:ext uri="{BB962C8B-B14F-4D97-AF65-F5344CB8AC3E}">
        <p14:creationId xmlns:p14="http://schemas.microsoft.com/office/powerpoint/2010/main" val="1984231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8F39A-E118-43F8-815F-43859C4AC7C8}"/>
              </a:ext>
            </a:extLst>
          </p:cNvPr>
          <p:cNvSpPr>
            <a:spLocks noGrp="1"/>
          </p:cNvSpPr>
          <p:nvPr>
            <p:ph type="title"/>
          </p:nvPr>
        </p:nvSpPr>
        <p:spPr/>
        <p:txBody>
          <a:bodyPr/>
          <a:lstStyle/>
          <a:p>
            <a:r>
              <a:rPr lang="en-US" dirty="0"/>
              <a:t>CRITICAL CRITERIA</a:t>
            </a:r>
          </a:p>
        </p:txBody>
      </p:sp>
      <p:sp>
        <p:nvSpPr>
          <p:cNvPr id="5" name="Content Placeholder 4">
            <a:extLst>
              <a:ext uri="{FF2B5EF4-FFF2-40B4-BE49-F238E27FC236}">
                <a16:creationId xmlns:a16="http://schemas.microsoft.com/office/drawing/2014/main" id="{00CF1DCA-E4B9-4FEB-8B5A-00A83758B771}"/>
              </a:ext>
            </a:extLst>
          </p:cNvPr>
          <p:cNvSpPr>
            <a:spLocks noGrp="1"/>
          </p:cNvSpPr>
          <p:nvPr>
            <p:ph idx="1"/>
          </p:nvPr>
        </p:nvSpPr>
        <p:spPr>
          <a:xfrm>
            <a:off x="684282" y="2212178"/>
            <a:ext cx="5533990" cy="4342733"/>
          </a:xfrm>
        </p:spPr>
        <p:txBody>
          <a:bodyPr>
            <a:normAutofit/>
          </a:bodyPr>
          <a:lstStyle/>
          <a:p>
            <a:r>
              <a:rPr lang="en-US" dirty="0"/>
              <a:t>An area inhabited by high net worth families &amp; individuals</a:t>
            </a:r>
          </a:p>
          <a:p>
            <a:r>
              <a:rPr lang="en-US" dirty="0"/>
              <a:t>Access to ages 18-64: Folks most likely to visit a fine dining establishment</a:t>
            </a:r>
          </a:p>
          <a:p>
            <a:r>
              <a:rPr lang="en-US" dirty="0"/>
              <a:t>Access to people with advanced educational degrees</a:t>
            </a:r>
          </a:p>
          <a:p>
            <a:r>
              <a:rPr lang="en-US" dirty="0"/>
              <a:t>A Demographic that tends to seek out finer products and services such as yoga studios, fitness centers, Pilates, spas &amp; other fine dining establishments</a:t>
            </a:r>
          </a:p>
          <a:p>
            <a:r>
              <a:rPr lang="en-US" dirty="0"/>
              <a:t>A demographic that seeks discretionary tastes &amp; experiences </a:t>
            </a:r>
          </a:p>
        </p:txBody>
      </p:sp>
      <p:sp>
        <p:nvSpPr>
          <p:cNvPr id="3" name="Slide Number Placeholder 2">
            <a:extLst>
              <a:ext uri="{FF2B5EF4-FFF2-40B4-BE49-F238E27FC236}">
                <a16:creationId xmlns:a16="http://schemas.microsoft.com/office/drawing/2014/main" id="{63CEC3D2-2C7A-4B7D-AE77-495AD272EB80}"/>
              </a:ext>
            </a:extLst>
          </p:cNvPr>
          <p:cNvSpPr>
            <a:spLocks noGrp="1"/>
          </p:cNvSpPr>
          <p:nvPr>
            <p:ph type="sldNum" sz="quarter" idx="12"/>
          </p:nvPr>
        </p:nvSpPr>
        <p:spPr/>
        <p:txBody>
          <a:bodyPr/>
          <a:lstStyle/>
          <a:p>
            <a:r>
              <a:rPr lang="en-US" dirty="0"/>
              <a:t>0</a:t>
            </a:r>
            <a:fld id="{F470E458-E7C2-4395-B75D-476A174CEE45}" type="slidenum">
              <a:rPr lang="en-US" smtClean="0"/>
              <a:pPr/>
              <a:t>5</a:t>
            </a:fld>
            <a:endParaRPr lang="en-US" dirty="0"/>
          </a:p>
        </p:txBody>
      </p:sp>
    </p:spTree>
    <p:extLst>
      <p:ext uri="{BB962C8B-B14F-4D97-AF65-F5344CB8AC3E}">
        <p14:creationId xmlns:p14="http://schemas.microsoft.com/office/powerpoint/2010/main" val="2704337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81B0-2191-45BC-9905-2E1C78EB939C}"/>
              </a:ext>
            </a:extLst>
          </p:cNvPr>
          <p:cNvSpPr>
            <a:spLocks noGrp="1"/>
          </p:cNvSpPr>
          <p:nvPr>
            <p:ph type="title"/>
          </p:nvPr>
        </p:nvSpPr>
        <p:spPr/>
        <p:txBody>
          <a:bodyPr/>
          <a:lstStyle/>
          <a:p>
            <a:r>
              <a:rPr lang="en-US" dirty="0"/>
              <a:t>DATA ACQUISITION &amp; CLEANSING</a:t>
            </a:r>
          </a:p>
        </p:txBody>
      </p:sp>
      <p:sp>
        <p:nvSpPr>
          <p:cNvPr id="8" name="Subtitle 7">
            <a:extLst>
              <a:ext uri="{FF2B5EF4-FFF2-40B4-BE49-F238E27FC236}">
                <a16:creationId xmlns:a16="http://schemas.microsoft.com/office/drawing/2014/main" id="{FF3B8616-1339-49B7-9484-5BA1C898AEAA}"/>
              </a:ext>
            </a:extLst>
          </p:cNvPr>
          <p:cNvSpPr>
            <a:spLocks noGrp="1"/>
          </p:cNvSpPr>
          <p:nvPr>
            <p:ph type="subTitle" idx="15"/>
          </p:nvPr>
        </p:nvSpPr>
        <p:spPr/>
        <p:txBody>
          <a:bodyPr>
            <a:normAutofit/>
          </a:bodyPr>
          <a:lstStyle/>
          <a:p>
            <a:r>
              <a:rPr lang="en-US" dirty="0"/>
              <a:t>Salient Points</a:t>
            </a:r>
          </a:p>
        </p:txBody>
      </p:sp>
      <p:pic>
        <p:nvPicPr>
          <p:cNvPr id="21" name="Picture Placeholder 20" descr="Glass icon">
            <a:extLst>
              <a:ext uri="{FF2B5EF4-FFF2-40B4-BE49-F238E27FC236}">
                <a16:creationId xmlns:a16="http://schemas.microsoft.com/office/drawing/2014/main" id="{5210F475-2002-4AE9-A0FF-DCBCA11294CF}"/>
              </a:ext>
            </a:extLst>
          </p:cNvPr>
          <p:cNvPicPr>
            <a:picLocks noGrp="1" noChangeAspect="1"/>
          </p:cNvPicPr>
          <p:nvPr>
            <p:ph type="pic" sz="quarter" idx="24"/>
          </p:nvPr>
        </p:nvPicPr>
        <p:blipFill rotWithShape="1">
          <a:blip r:embed="rId3">
            <a:extLst>
              <a:ext uri="{96DAC541-7B7A-43D3-8B79-37D633B846F1}">
                <asvg:svgBlip xmlns:asvg="http://schemas.microsoft.com/office/drawing/2016/SVG/main" r:embed="rId4"/>
              </a:ext>
            </a:extLst>
          </a:blip>
          <a:srcRect l="-56449" t="-20014" r="-56449" b="-26812"/>
          <a:stretch/>
        </p:blipFill>
        <p:spPr>
          <a:xfrm>
            <a:off x="1009659" y="2761871"/>
            <a:ext cx="504000" cy="504000"/>
          </a:xfrm>
        </p:spPr>
      </p:pic>
      <p:sp>
        <p:nvSpPr>
          <p:cNvPr id="10" name="Text Placeholder 9">
            <a:extLst>
              <a:ext uri="{FF2B5EF4-FFF2-40B4-BE49-F238E27FC236}">
                <a16:creationId xmlns:a16="http://schemas.microsoft.com/office/drawing/2014/main" id="{CB8C2489-4C28-4A80-9F6E-875452B0C83B}"/>
              </a:ext>
            </a:extLst>
          </p:cNvPr>
          <p:cNvSpPr>
            <a:spLocks noGrp="1"/>
          </p:cNvSpPr>
          <p:nvPr>
            <p:ph type="body" sz="quarter" idx="49"/>
          </p:nvPr>
        </p:nvSpPr>
        <p:spPr/>
        <p:txBody>
          <a:bodyPr/>
          <a:lstStyle/>
          <a:p>
            <a:r>
              <a:rPr lang="en-US" dirty="0"/>
              <a:t>Data Source</a:t>
            </a:r>
          </a:p>
        </p:txBody>
      </p:sp>
      <p:sp>
        <p:nvSpPr>
          <p:cNvPr id="9" name="Text Placeholder 8">
            <a:extLst>
              <a:ext uri="{FF2B5EF4-FFF2-40B4-BE49-F238E27FC236}">
                <a16:creationId xmlns:a16="http://schemas.microsoft.com/office/drawing/2014/main" id="{DDC39B62-BE54-415D-91D1-F2917B1B10B8}"/>
              </a:ext>
            </a:extLst>
          </p:cNvPr>
          <p:cNvSpPr>
            <a:spLocks noGrp="1"/>
          </p:cNvSpPr>
          <p:nvPr>
            <p:ph type="body" sz="quarter" idx="48"/>
          </p:nvPr>
        </p:nvSpPr>
        <p:spPr/>
        <p:txBody>
          <a:bodyPr/>
          <a:lstStyle/>
          <a:p>
            <a:r>
              <a:rPr lang="en-US" dirty="0"/>
              <a:t>Chicago Data Portal defines locations by lifestyle, income and demographic</a:t>
            </a:r>
          </a:p>
        </p:txBody>
      </p:sp>
      <p:pic>
        <p:nvPicPr>
          <p:cNvPr id="25" name="Picture Placeholder 24" descr="Cloche icon">
            <a:extLst>
              <a:ext uri="{FF2B5EF4-FFF2-40B4-BE49-F238E27FC236}">
                <a16:creationId xmlns:a16="http://schemas.microsoft.com/office/drawing/2014/main" id="{A1652785-1C4D-4FB1-B5F5-620BA44061A7}"/>
              </a:ext>
            </a:extLst>
          </p:cNvPr>
          <p:cNvPicPr>
            <a:picLocks noGrp="1" noChangeAspect="1"/>
          </p:cNvPicPr>
          <p:nvPr>
            <p:ph type="pic" sz="quarter" idx="46"/>
          </p:nvPr>
        </p:nvPicPr>
        <p:blipFill rotWithShape="1">
          <a:blip r:embed="rId5">
            <a:extLst>
              <a:ext uri="{96DAC541-7B7A-43D3-8B79-37D633B846F1}">
                <asvg:svgBlip xmlns:asvg="http://schemas.microsoft.com/office/drawing/2016/SVG/main" r:embed="rId6"/>
              </a:ext>
            </a:extLst>
          </a:blip>
          <a:srcRect l="-9608" t="-22708" r="-9608" b="-46945"/>
          <a:stretch/>
        </p:blipFill>
        <p:spPr>
          <a:xfrm>
            <a:off x="6522420" y="2754732"/>
            <a:ext cx="504000" cy="504000"/>
          </a:xfrm>
        </p:spPr>
      </p:pic>
      <p:sp>
        <p:nvSpPr>
          <p:cNvPr id="14" name="Text Placeholder 13">
            <a:extLst>
              <a:ext uri="{FF2B5EF4-FFF2-40B4-BE49-F238E27FC236}">
                <a16:creationId xmlns:a16="http://schemas.microsoft.com/office/drawing/2014/main" id="{E6642833-0C4D-49DE-99DB-E59E9EE7BE48}"/>
              </a:ext>
            </a:extLst>
          </p:cNvPr>
          <p:cNvSpPr>
            <a:spLocks noGrp="1"/>
          </p:cNvSpPr>
          <p:nvPr>
            <p:ph type="body" sz="quarter" idx="53"/>
          </p:nvPr>
        </p:nvSpPr>
        <p:spPr/>
        <p:txBody>
          <a:bodyPr/>
          <a:lstStyle/>
          <a:p>
            <a:r>
              <a:rPr lang="en-US" dirty="0"/>
              <a:t>Data Cleansing</a:t>
            </a:r>
          </a:p>
        </p:txBody>
      </p:sp>
      <p:sp>
        <p:nvSpPr>
          <p:cNvPr id="13" name="Text Placeholder 12">
            <a:extLst>
              <a:ext uri="{FF2B5EF4-FFF2-40B4-BE49-F238E27FC236}">
                <a16:creationId xmlns:a16="http://schemas.microsoft.com/office/drawing/2014/main" id="{6999C6DE-C119-420D-988D-0EA1E658703C}"/>
              </a:ext>
            </a:extLst>
          </p:cNvPr>
          <p:cNvSpPr>
            <a:spLocks noGrp="1"/>
          </p:cNvSpPr>
          <p:nvPr>
            <p:ph type="body" sz="quarter" idx="52"/>
          </p:nvPr>
        </p:nvSpPr>
        <p:spPr/>
        <p:txBody>
          <a:bodyPr/>
          <a:lstStyle/>
          <a:p>
            <a:r>
              <a:rPr lang="en-US" dirty="0"/>
              <a:t>Poverty, Illiteracy &amp; records with irrelevant columns were cleansed to reflect areas of prosperity </a:t>
            </a:r>
          </a:p>
        </p:txBody>
      </p:sp>
      <p:pic>
        <p:nvPicPr>
          <p:cNvPr id="23" name="Picture Placeholder 22" descr="Knife and fork icon">
            <a:extLst>
              <a:ext uri="{FF2B5EF4-FFF2-40B4-BE49-F238E27FC236}">
                <a16:creationId xmlns:a16="http://schemas.microsoft.com/office/drawing/2014/main" id="{ED69C2CE-13BC-4657-9342-BFDC8F715C54}"/>
              </a:ext>
            </a:extLst>
          </p:cNvPr>
          <p:cNvPicPr>
            <a:picLocks noGrp="1" noChangeAspect="1"/>
          </p:cNvPicPr>
          <p:nvPr>
            <p:ph type="pic" sz="quarter" idx="45"/>
          </p:nvPr>
        </p:nvPicPr>
        <p:blipFill rotWithShape="1">
          <a:blip r:embed="rId7">
            <a:extLst>
              <a:ext uri="{96DAC541-7B7A-43D3-8B79-37D633B846F1}">
                <asvg:svgBlip xmlns:asvg="http://schemas.microsoft.com/office/drawing/2016/SVG/main" r:embed="rId8"/>
              </a:ext>
            </a:extLst>
          </a:blip>
          <a:srcRect l="-35875" t="-13714" r="-35875" b="-13714"/>
          <a:stretch/>
        </p:blipFill>
        <p:spPr>
          <a:xfrm>
            <a:off x="4153553" y="4204951"/>
            <a:ext cx="504000" cy="504000"/>
          </a:xfrm>
        </p:spPr>
      </p:pic>
      <p:sp>
        <p:nvSpPr>
          <p:cNvPr id="12" name="Text Placeholder 11">
            <a:extLst>
              <a:ext uri="{FF2B5EF4-FFF2-40B4-BE49-F238E27FC236}">
                <a16:creationId xmlns:a16="http://schemas.microsoft.com/office/drawing/2014/main" id="{4C6C93ED-5B50-4336-9413-22836A56194D}"/>
              </a:ext>
            </a:extLst>
          </p:cNvPr>
          <p:cNvSpPr>
            <a:spLocks noGrp="1"/>
          </p:cNvSpPr>
          <p:nvPr>
            <p:ph type="body" sz="quarter" idx="51"/>
          </p:nvPr>
        </p:nvSpPr>
        <p:spPr>
          <a:xfrm>
            <a:off x="4764438" y="4033319"/>
            <a:ext cx="3775075" cy="343264"/>
          </a:xfrm>
        </p:spPr>
        <p:txBody>
          <a:bodyPr/>
          <a:lstStyle/>
          <a:p>
            <a:r>
              <a:rPr lang="en-US" dirty="0"/>
              <a:t>Feature Selection</a:t>
            </a:r>
          </a:p>
        </p:txBody>
      </p:sp>
      <p:sp>
        <p:nvSpPr>
          <p:cNvPr id="11" name="Text Placeholder 10">
            <a:extLst>
              <a:ext uri="{FF2B5EF4-FFF2-40B4-BE49-F238E27FC236}">
                <a16:creationId xmlns:a16="http://schemas.microsoft.com/office/drawing/2014/main" id="{15E286E8-3B5C-407E-B8B8-7B5B8E300465}"/>
              </a:ext>
            </a:extLst>
          </p:cNvPr>
          <p:cNvSpPr>
            <a:spLocks noGrp="1"/>
          </p:cNvSpPr>
          <p:nvPr>
            <p:ph type="body" sz="quarter" idx="50"/>
          </p:nvPr>
        </p:nvSpPr>
        <p:spPr>
          <a:xfrm>
            <a:off x="4764438" y="4390371"/>
            <a:ext cx="3775075" cy="835297"/>
          </a:xfrm>
        </p:spPr>
        <p:txBody>
          <a:bodyPr/>
          <a:lstStyle/>
          <a:p>
            <a:r>
              <a:rPr lang="en-US" dirty="0"/>
              <a:t>Selection of socio-economic indicators most suited for a fine dining establishment</a:t>
            </a:r>
          </a:p>
        </p:txBody>
      </p:sp>
      <p:sp>
        <p:nvSpPr>
          <p:cNvPr id="3" name="Slide Number Placeholder 2">
            <a:extLst>
              <a:ext uri="{FF2B5EF4-FFF2-40B4-BE49-F238E27FC236}">
                <a16:creationId xmlns:a16="http://schemas.microsoft.com/office/drawing/2014/main" id="{B6128D86-6A24-4EED-BF70-9F13E0CE27F5}"/>
              </a:ext>
            </a:extLst>
          </p:cNvPr>
          <p:cNvSpPr>
            <a:spLocks noGrp="1"/>
          </p:cNvSpPr>
          <p:nvPr>
            <p:ph type="sldNum" sz="quarter" idx="12"/>
          </p:nvPr>
        </p:nvSpPr>
        <p:spPr/>
        <p:txBody>
          <a:bodyPr/>
          <a:lstStyle/>
          <a:p>
            <a:r>
              <a:rPr lang="en-US" dirty="0"/>
              <a:t>0</a:t>
            </a:r>
            <a:fld id="{F470E458-E7C2-4395-B75D-476A174CEE45}" type="slidenum">
              <a:rPr lang="en-US" smtClean="0"/>
              <a:t>6</a:t>
            </a:fld>
            <a:endParaRPr lang="en-US" dirty="0"/>
          </a:p>
        </p:txBody>
      </p:sp>
    </p:spTree>
    <p:extLst>
      <p:ext uri="{BB962C8B-B14F-4D97-AF65-F5344CB8AC3E}">
        <p14:creationId xmlns:p14="http://schemas.microsoft.com/office/powerpoint/2010/main" val="316191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F56EA8-E044-4CC4-B513-B26BD9507669}"/>
              </a:ext>
            </a:extLst>
          </p:cNvPr>
          <p:cNvSpPr>
            <a:spLocks noGrp="1"/>
          </p:cNvSpPr>
          <p:nvPr>
            <p:ph type="title"/>
          </p:nvPr>
        </p:nvSpPr>
        <p:spPr>
          <a:xfrm>
            <a:off x="838206" y="757392"/>
            <a:ext cx="10515600" cy="704696"/>
          </a:xfrm>
          <a:prstGeom prst="rect">
            <a:avLst/>
          </a:prstGeom>
        </p:spPr>
        <p:txBody>
          <a:bodyPr anchor="b">
            <a:normAutofit/>
          </a:bodyPr>
          <a:lstStyle/>
          <a:p>
            <a:r>
              <a:rPr lang="en-US" dirty="0"/>
              <a:t>Socioeconomic Indicators</a:t>
            </a:r>
          </a:p>
        </p:txBody>
      </p:sp>
      <p:sp>
        <p:nvSpPr>
          <p:cNvPr id="4" name="Slide Number Placeholder 3">
            <a:extLst>
              <a:ext uri="{FF2B5EF4-FFF2-40B4-BE49-F238E27FC236}">
                <a16:creationId xmlns:a16="http://schemas.microsoft.com/office/drawing/2014/main" id="{8CBB4CA8-B002-4DDD-8BB6-E512F24E3B90}"/>
              </a:ext>
            </a:extLst>
          </p:cNvPr>
          <p:cNvSpPr>
            <a:spLocks noGrp="1"/>
          </p:cNvSpPr>
          <p:nvPr>
            <p:ph type="sldNum" sz="quarter" idx="12"/>
          </p:nvPr>
        </p:nvSpPr>
        <p:spPr>
          <a:xfrm>
            <a:off x="11042882" y="5976001"/>
            <a:ext cx="366756" cy="365125"/>
          </a:xfrm>
          <a:prstGeom prst="rect">
            <a:avLst/>
          </a:prstGeom>
        </p:spPr>
        <p:txBody>
          <a:bodyPr anchor="ctr">
            <a:normAutofit/>
          </a:bodyPr>
          <a:lstStyle/>
          <a:p>
            <a:pPr>
              <a:spcAft>
                <a:spcPts val="600"/>
              </a:spcAft>
            </a:pPr>
            <a:r>
              <a:rPr lang="en-US" dirty="0"/>
              <a:t>0</a:t>
            </a:r>
            <a:fld id="{F470E458-E7C2-4395-B75D-476A174CEE45}" type="slidenum">
              <a:rPr lang="en-US" smtClean="0"/>
              <a:pPr>
                <a:spcAft>
                  <a:spcPts val="600"/>
                </a:spcAft>
              </a:pPr>
              <a:t>7</a:t>
            </a:fld>
            <a:endParaRPr lang="en-US"/>
          </a:p>
        </p:txBody>
      </p:sp>
      <p:pic>
        <p:nvPicPr>
          <p:cNvPr id="13" name="Picture Placeholder 12" descr="Course diches image">
            <a:extLst>
              <a:ext uri="{FF2B5EF4-FFF2-40B4-BE49-F238E27FC236}">
                <a16:creationId xmlns:a16="http://schemas.microsoft.com/office/drawing/2014/main" id="{DAAFC736-F4BC-4BA3-8457-3BC8C25F45CE}"/>
              </a:ext>
            </a:extLst>
          </p:cNvPr>
          <p:cNvPicPr>
            <a:picLocks noGrp="1" noChangeAspect="1"/>
          </p:cNvPicPr>
          <p:nvPr>
            <p:ph sz="half" idx="1"/>
          </p:nvPr>
        </p:nvPicPr>
        <p:blipFill rotWithShape="1">
          <a:blip r:embed="rId3"/>
          <a:srcRect l="11922" r="11923" b="2"/>
          <a:stretch/>
        </p:blipFill>
        <p:spPr>
          <a:xfrm>
            <a:off x="838200" y="1825625"/>
            <a:ext cx="5181600" cy="4150376"/>
          </a:xfrm>
          <a:prstGeom prst="rect">
            <a:avLst/>
          </a:prstGeom>
          <a:noFill/>
        </p:spPr>
      </p:pic>
      <p:sp>
        <p:nvSpPr>
          <p:cNvPr id="27" name="Text Placeholder 26">
            <a:extLst>
              <a:ext uri="{FF2B5EF4-FFF2-40B4-BE49-F238E27FC236}">
                <a16:creationId xmlns:a16="http://schemas.microsoft.com/office/drawing/2014/main" id="{FE3EA04C-4132-4EF3-BF8D-35101EB95550}"/>
              </a:ext>
            </a:extLst>
          </p:cNvPr>
          <p:cNvSpPr>
            <a:spLocks noGrp="1"/>
          </p:cNvSpPr>
          <p:nvPr>
            <p:ph sz="half" idx="2"/>
          </p:nvPr>
        </p:nvSpPr>
        <p:spPr>
          <a:xfrm>
            <a:off x="6172200" y="1825625"/>
            <a:ext cx="5181600" cy="4150376"/>
          </a:xfrm>
          <a:prstGeom prst="rect">
            <a:avLst/>
          </a:prstGeom>
        </p:spPr>
        <p:txBody>
          <a:bodyPr>
            <a:normAutofit/>
          </a:bodyPr>
          <a:lstStyle/>
          <a:p>
            <a:r>
              <a:rPr lang="en-US"/>
              <a:t>Percentage Households above Poverty</a:t>
            </a:r>
          </a:p>
          <a:p>
            <a:r>
              <a:rPr lang="en-US"/>
              <a:t>Households with High School Diplomas</a:t>
            </a:r>
          </a:p>
          <a:p>
            <a:r>
              <a:rPr lang="en-US"/>
              <a:t>Ages 18 – 64</a:t>
            </a:r>
          </a:p>
          <a:p>
            <a:r>
              <a:rPr lang="en-US"/>
              <a:t>Per Capital Income</a:t>
            </a:r>
          </a:p>
          <a:p>
            <a:endParaRPr lang="en-US" dirty="0"/>
          </a:p>
        </p:txBody>
      </p:sp>
    </p:spTree>
    <p:extLst>
      <p:ext uri="{BB962C8B-B14F-4D97-AF65-F5344CB8AC3E}">
        <p14:creationId xmlns:p14="http://schemas.microsoft.com/office/powerpoint/2010/main" val="306102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EB63-6D9B-4FCE-9042-3689736627E8}"/>
              </a:ext>
            </a:extLst>
          </p:cNvPr>
          <p:cNvSpPr>
            <a:spLocks noGrp="1"/>
          </p:cNvSpPr>
          <p:nvPr>
            <p:ph type="title"/>
          </p:nvPr>
        </p:nvSpPr>
        <p:spPr/>
        <p:txBody>
          <a:bodyPr/>
          <a:lstStyle/>
          <a:p>
            <a:r>
              <a:rPr lang="en-US" dirty="0"/>
              <a:t>Data Description</a:t>
            </a:r>
          </a:p>
        </p:txBody>
      </p:sp>
      <p:sp>
        <p:nvSpPr>
          <p:cNvPr id="3" name="Slide Number Placeholder 2">
            <a:extLst>
              <a:ext uri="{FF2B5EF4-FFF2-40B4-BE49-F238E27FC236}">
                <a16:creationId xmlns:a16="http://schemas.microsoft.com/office/drawing/2014/main" id="{A74E491D-3E1C-4267-86FA-D15B13CEDF38}"/>
              </a:ext>
            </a:extLst>
          </p:cNvPr>
          <p:cNvSpPr>
            <a:spLocks noGrp="1"/>
          </p:cNvSpPr>
          <p:nvPr>
            <p:ph type="sldNum" sz="quarter" idx="12"/>
          </p:nvPr>
        </p:nvSpPr>
        <p:spPr/>
        <p:txBody>
          <a:bodyPr/>
          <a:lstStyle/>
          <a:p>
            <a:fld id="{F470E458-E7C2-4395-B75D-476A174CEE45}" type="slidenum">
              <a:rPr lang="en-US" noProof="0" smtClean="0"/>
              <a:t>8</a:t>
            </a:fld>
            <a:endParaRPr lang="en-US" noProof="0" dirty="0"/>
          </a:p>
        </p:txBody>
      </p:sp>
      <p:graphicFrame>
        <p:nvGraphicFramePr>
          <p:cNvPr id="6" name="Content Placeholder 5">
            <a:extLst>
              <a:ext uri="{FF2B5EF4-FFF2-40B4-BE49-F238E27FC236}">
                <a16:creationId xmlns:a16="http://schemas.microsoft.com/office/drawing/2014/main" id="{CD8E679F-1AA1-4711-A79B-3F004227AD91}"/>
              </a:ext>
            </a:extLst>
          </p:cNvPr>
          <p:cNvGraphicFramePr>
            <a:graphicFrameLocks noGrp="1"/>
          </p:cNvGraphicFramePr>
          <p:nvPr>
            <p:ph sz="half" idx="1"/>
            <p:extLst>
              <p:ext uri="{D42A27DB-BD31-4B8C-83A1-F6EECF244321}">
                <p14:modId xmlns:p14="http://schemas.microsoft.com/office/powerpoint/2010/main" val="1201944689"/>
              </p:ext>
            </p:extLst>
          </p:nvPr>
        </p:nvGraphicFramePr>
        <p:xfrm>
          <a:off x="916671" y="1945735"/>
          <a:ext cx="10126211" cy="2840216"/>
        </p:xfrm>
        <a:graphic>
          <a:graphicData uri="http://schemas.openxmlformats.org/drawingml/2006/table">
            <a:tbl>
              <a:tblPr firstRow="1" firstCol="1" bandRow="1">
                <a:tableStyleId>{5C22544A-7EE6-4342-B048-85BDC9FD1C3A}</a:tableStyleId>
              </a:tblPr>
              <a:tblGrid>
                <a:gridCol w="5569979">
                  <a:extLst>
                    <a:ext uri="{9D8B030D-6E8A-4147-A177-3AD203B41FA5}">
                      <a16:colId xmlns:a16="http://schemas.microsoft.com/office/drawing/2014/main" val="3139557758"/>
                    </a:ext>
                  </a:extLst>
                </a:gridCol>
                <a:gridCol w="2737118">
                  <a:extLst>
                    <a:ext uri="{9D8B030D-6E8A-4147-A177-3AD203B41FA5}">
                      <a16:colId xmlns:a16="http://schemas.microsoft.com/office/drawing/2014/main" val="742238181"/>
                    </a:ext>
                  </a:extLst>
                </a:gridCol>
                <a:gridCol w="1819114">
                  <a:extLst>
                    <a:ext uri="{9D8B030D-6E8A-4147-A177-3AD203B41FA5}">
                      <a16:colId xmlns:a16="http://schemas.microsoft.com/office/drawing/2014/main" val="3374616389"/>
                    </a:ext>
                  </a:extLst>
                </a:gridCol>
              </a:tblGrid>
              <a:tr h="403728">
                <a:tc>
                  <a:txBody>
                    <a:bodyPr/>
                    <a:lstStyle/>
                    <a:p>
                      <a:pPr marL="0" marR="0" algn="ctr">
                        <a:lnSpc>
                          <a:spcPct val="107000"/>
                        </a:lnSpc>
                        <a:spcBef>
                          <a:spcPts val="0"/>
                        </a:spcBef>
                        <a:spcAft>
                          <a:spcPts val="0"/>
                        </a:spcAft>
                      </a:pPr>
                      <a:r>
                        <a:rPr lang="en-US" sz="1000" u="sng">
                          <a:effectLst/>
                        </a:rPr>
                        <a:t>Feature Name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u="sng">
                          <a:effectLst/>
                        </a:rPr>
                        <a:t>Sample Values</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u="sng" dirty="0">
                          <a:effectLst/>
                        </a:rPr>
                        <a:t>Data Type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extLst>
                  <a:ext uri="{0D108BD9-81ED-4DB2-BD59-A6C34878D82A}">
                    <a16:rowId xmlns:a16="http://schemas.microsoft.com/office/drawing/2014/main" val="3555677709"/>
                  </a:ext>
                </a:extLst>
              </a:tr>
              <a:tr h="403728">
                <a:tc>
                  <a:txBody>
                    <a:bodyPr/>
                    <a:lstStyle/>
                    <a:p>
                      <a:pPr marL="0" marR="0" algn="ctr">
                        <a:lnSpc>
                          <a:spcPct val="107000"/>
                        </a:lnSpc>
                        <a:spcBef>
                          <a:spcPts val="0"/>
                        </a:spcBef>
                        <a:spcAft>
                          <a:spcPts val="0"/>
                        </a:spcAft>
                      </a:pPr>
                      <a:r>
                        <a:rPr lang="en-US" sz="1000">
                          <a:effectLst/>
                        </a:rPr>
                        <a:t>Community Area Number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a:effectLst/>
                        </a:rPr>
                        <a:t>1,2,3..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dirty="0">
                          <a:effectLst/>
                        </a:rPr>
                        <a:t>Int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extLst>
                  <a:ext uri="{0D108BD9-81ED-4DB2-BD59-A6C34878D82A}">
                    <a16:rowId xmlns:a16="http://schemas.microsoft.com/office/drawing/2014/main" val="1681218643"/>
                  </a:ext>
                </a:extLst>
              </a:tr>
              <a:tr h="417848">
                <a:tc>
                  <a:txBody>
                    <a:bodyPr/>
                    <a:lstStyle/>
                    <a:p>
                      <a:pPr marL="0" marR="0" algn="ctr">
                        <a:lnSpc>
                          <a:spcPct val="107000"/>
                        </a:lnSpc>
                        <a:spcBef>
                          <a:spcPts val="0"/>
                        </a:spcBef>
                        <a:spcAft>
                          <a:spcPts val="0"/>
                        </a:spcAft>
                      </a:pPr>
                      <a:r>
                        <a:rPr lang="en-US" sz="1000" dirty="0">
                          <a:effectLst/>
                        </a:rPr>
                        <a:t>Community Area Name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a:effectLst/>
                        </a:rPr>
                        <a:t>A.B.C…</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dirty="0">
                          <a:effectLst/>
                        </a:rPr>
                        <a:t>Alpha Numeric</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extLst>
                  <a:ext uri="{0D108BD9-81ED-4DB2-BD59-A6C34878D82A}">
                    <a16:rowId xmlns:a16="http://schemas.microsoft.com/office/drawing/2014/main" val="2065576659"/>
                  </a:ext>
                </a:extLst>
              </a:tr>
              <a:tr h="403728">
                <a:tc>
                  <a:txBody>
                    <a:bodyPr/>
                    <a:lstStyle/>
                    <a:p>
                      <a:pPr marL="0" marR="0" algn="ctr">
                        <a:lnSpc>
                          <a:spcPct val="107000"/>
                        </a:lnSpc>
                        <a:spcBef>
                          <a:spcPts val="0"/>
                        </a:spcBef>
                        <a:spcAft>
                          <a:spcPts val="0"/>
                        </a:spcAft>
                      </a:pPr>
                      <a:r>
                        <a:rPr lang="en-US" sz="1000">
                          <a:effectLst/>
                        </a:rPr>
                        <a:t>Percent Households Above Poverty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a:effectLst/>
                        </a:rPr>
                        <a:t>76.4, 52.3,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dirty="0">
                          <a:effectLst/>
                        </a:rPr>
                        <a:t>Float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extLst>
                  <a:ext uri="{0D108BD9-81ED-4DB2-BD59-A6C34878D82A}">
                    <a16:rowId xmlns:a16="http://schemas.microsoft.com/office/drawing/2014/main" val="290062159"/>
                  </a:ext>
                </a:extLst>
              </a:tr>
              <a:tr h="403728">
                <a:tc>
                  <a:txBody>
                    <a:bodyPr/>
                    <a:lstStyle/>
                    <a:p>
                      <a:pPr marL="0" marR="0" algn="ctr">
                        <a:lnSpc>
                          <a:spcPct val="107000"/>
                        </a:lnSpc>
                        <a:spcBef>
                          <a:spcPts val="0"/>
                        </a:spcBef>
                        <a:spcAft>
                          <a:spcPts val="0"/>
                        </a:spcAft>
                      </a:pPr>
                      <a:r>
                        <a:rPr lang="en-US" sz="1000">
                          <a:effectLst/>
                        </a:rPr>
                        <a:t>Percent Aged 25+ With High School Diploma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a:effectLst/>
                        </a:rPr>
                        <a:t>76.4, 52.3,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dirty="0">
                          <a:effectLst/>
                        </a:rPr>
                        <a:t>Float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extLst>
                  <a:ext uri="{0D108BD9-81ED-4DB2-BD59-A6C34878D82A}">
                    <a16:rowId xmlns:a16="http://schemas.microsoft.com/office/drawing/2014/main" val="3159634988"/>
                  </a:ext>
                </a:extLst>
              </a:tr>
              <a:tr h="403728">
                <a:tc>
                  <a:txBody>
                    <a:bodyPr/>
                    <a:lstStyle/>
                    <a:p>
                      <a:pPr marL="0" marR="0" algn="ctr">
                        <a:lnSpc>
                          <a:spcPct val="107000"/>
                        </a:lnSpc>
                        <a:spcBef>
                          <a:spcPts val="0"/>
                        </a:spcBef>
                        <a:spcAft>
                          <a:spcPts val="0"/>
                        </a:spcAft>
                      </a:pPr>
                      <a:r>
                        <a:rPr lang="en-US" sz="1000">
                          <a:effectLst/>
                        </a:rPr>
                        <a:t>Percent Aged Between Age 18 And 64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a:effectLst/>
                        </a:rPr>
                        <a:t>76.4, 52.3,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dirty="0">
                          <a:effectLst/>
                        </a:rPr>
                        <a:t>Float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extLst>
                  <a:ext uri="{0D108BD9-81ED-4DB2-BD59-A6C34878D82A}">
                    <a16:rowId xmlns:a16="http://schemas.microsoft.com/office/drawing/2014/main" val="598142289"/>
                  </a:ext>
                </a:extLst>
              </a:tr>
              <a:tr h="403728">
                <a:tc>
                  <a:txBody>
                    <a:bodyPr/>
                    <a:lstStyle/>
                    <a:p>
                      <a:pPr marL="0" marR="0" algn="ctr">
                        <a:lnSpc>
                          <a:spcPct val="107000"/>
                        </a:lnSpc>
                        <a:spcBef>
                          <a:spcPts val="0"/>
                        </a:spcBef>
                        <a:spcAft>
                          <a:spcPts val="0"/>
                        </a:spcAft>
                      </a:pPr>
                      <a:r>
                        <a:rPr lang="en-US" sz="1000">
                          <a:effectLst/>
                        </a:rPr>
                        <a:t>Per Capita Income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a:effectLst/>
                        </a:rPr>
                        <a:t>23939, 764833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tc>
                  <a:txBody>
                    <a:bodyPr/>
                    <a:lstStyle/>
                    <a:p>
                      <a:pPr marL="0" marR="0" algn="ctr">
                        <a:lnSpc>
                          <a:spcPct val="107000"/>
                        </a:lnSpc>
                        <a:spcBef>
                          <a:spcPts val="0"/>
                        </a:spcBef>
                        <a:spcAft>
                          <a:spcPts val="0"/>
                        </a:spcAft>
                      </a:pPr>
                      <a:r>
                        <a:rPr lang="en-US" sz="1000" dirty="0">
                          <a:effectLst/>
                        </a:rPr>
                        <a:t>Int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2248" marR="62248" marT="0" marB="0"/>
                </a:tc>
                <a:extLst>
                  <a:ext uri="{0D108BD9-81ED-4DB2-BD59-A6C34878D82A}">
                    <a16:rowId xmlns:a16="http://schemas.microsoft.com/office/drawing/2014/main" val="2554649163"/>
                  </a:ext>
                </a:extLst>
              </a:tr>
            </a:tbl>
          </a:graphicData>
        </a:graphic>
      </p:graphicFrame>
    </p:spTree>
    <p:extLst>
      <p:ext uri="{BB962C8B-B14F-4D97-AF65-F5344CB8AC3E}">
        <p14:creationId xmlns:p14="http://schemas.microsoft.com/office/powerpoint/2010/main" val="4012349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0EB63-6D9B-4FCE-9042-3689736627E8}"/>
              </a:ext>
            </a:extLst>
          </p:cNvPr>
          <p:cNvSpPr>
            <a:spLocks noGrp="1"/>
          </p:cNvSpPr>
          <p:nvPr>
            <p:ph type="title"/>
          </p:nvPr>
        </p:nvSpPr>
        <p:spPr/>
        <p:txBody>
          <a:bodyPr/>
          <a:lstStyle/>
          <a:p>
            <a:r>
              <a:rPr lang="en-US" dirty="0"/>
              <a:t>Sample Data</a:t>
            </a:r>
          </a:p>
        </p:txBody>
      </p:sp>
      <p:sp>
        <p:nvSpPr>
          <p:cNvPr id="3" name="Slide Number Placeholder 2">
            <a:extLst>
              <a:ext uri="{FF2B5EF4-FFF2-40B4-BE49-F238E27FC236}">
                <a16:creationId xmlns:a16="http://schemas.microsoft.com/office/drawing/2014/main" id="{A74E491D-3E1C-4267-86FA-D15B13CEDF38}"/>
              </a:ext>
            </a:extLst>
          </p:cNvPr>
          <p:cNvSpPr>
            <a:spLocks noGrp="1"/>
          </p:cNvSpPr>
          <p:nvPr>
            <p:ph type="sldNum" sz="quarter" idx="12"/>
          </p:nvPr>
        </p:nvSpPr>
        <p:spPr/>
        <p:txBody>
          <a:bodyPr/>
          <a:lstStyle/>
          <a:p>
            <a:fld id="{F470E458-E7C2-4395-B75D-476A174CEE45}" type="slidenum">
              <a:rPr lang="en-US" noProof="0" smtClean="0"/>
              <a:t>9</a:t>
            </a:fld>
            <a:endParaRPr lang="en-US" noProof="0" dirty="0"/>
          </a:p>
        </p:txBody>
      </p:sp>
      <p:graphicFrame>
        <p:nvGraphicFramePr>
          <p:cNvPr id="7" name="Content Placeholder 6">
            <a:extLst>
              <a:ext uri="{FF2B5EF4-FFF2-40B4-BE49-F238E27FC236}">
                <a16:creationId xmlns:a16="http://schemas.microsoft.com/office/drawing/2014/main" id="{F717EB5B-65C1-4A74-B511-80FC18A5A6F0}"/>
              </a:ext>
            </a:extLst>
          </p:cNvPr>
          <p:cNvGraphicFramePr>
            <a:graphicFrameLocks noGrp="1"/>
          </p:cNvGraphicFramePr>
          <p:nvPr>
            <p:ph sz="half" idx="1"/>
            <p:extLst>
              <p:ext uri="{D42A27DB-BD31-4B8C-83A1-F6EECF244321}">
                <p14:modId xmlns:p14="http://schemas.microsoft.com/office/powerpoint/2010/main" val="1608802873"/>
              </p:ext>
            </p:extLst>
          </p:nvPr>
        </p:nvGraphicFramePr>
        <p:xfrm>
          <a:off x="782362" y="1967423"/>
          <a:ext cx="10571438" cy="2649479"/>
        </p:xfrm>
        <a:graphic>
          <a:graphicData uri="http://schemas.openxmlformats.org/drawingml/2006/table">
            <a:tbl>
              <a:tblPr firstRow="1" firstCol="1" bandRow="1">
                <a:tableStyleId>{5C22544A-7EE6-4342-B048-85BDC9FD1C3A}</a:tableStyleId>
              </a:tblPr>
              <a:tblGrid>
                <a:gridCol w="1510206">
                  <a:extLst>
                    <a:ext uri="{9D8B030D-6E8A-4147-A177-3AD203B41FA5}">
                      <a16:colId xmlns:a16="http://schemas.microsoft.com/office/drawing/2014/main" val="2918812980"/>
                    </a:ext>
                  </a:extLst>
                </a:gridCol>
                <a:gridCol w="1784789">
                  <a:extLst>
                    <a:ext uri="{9D8B030D-6E8A-4147-A177-3AD203B41FA5}">
                      <a16:colId xmlns:a16="http://schemas.microsoft.com/office/drawing/2014/main" val="3788897382"/>
                    </a:ext>
                  </a:extLst>
                </a:gridCol>
                <a:gridCol w="1853433">
                  <a:extLst>
                    <a:ext uri="{9D8B030D-6E8A-4147-A177-3AD203B41FA5}">
                      <a16:colId xmlns:a16="http://schemas.microsoft.com/office/drawing/2014/main" val="2329595793"/>
                    </a:ext>
                  </a:extLst>
                </a:gridCol>
                <a:gridCol w="2036489">
                  <a:extLst>
                    <a:ext uri="{9D8B030D-6E8A-4147-A177-3AD203B41FA5}">
                      <a16:colId xmlns:a16="http://schemas.microsoft.com/office/drawing/2014/main" val="3285286987"/>
                    </a:ext>
                  </a:extLst>
                </a:gridCol>
                <a:gridCol w="1990725">
                  <a:extLst>
                    <a:ext uri="{9D8B030D-6E8A-4147-A177-3AD203B41FA5}">
                      <a16:colId xmlns:a16="http://schemas.microsoft.com/office/drawing/2014/main" val="3851850939"/>
                    </a:ext>
                  </a:extLst>
                </a:gridCol>
                <a:gridCol w="1395796">
                  <a:extLst>
                    <a:ext uri="{9D8B030D-6E8A-4147-A177-3AD203B41FA5}">
                      <a16:colId xmlns:a16="http://schemas.microsoft.com/office/drawing/2014/main" val="1393172140"/>
                    </a:ext>
                  </a:extLst>
                </a:gridCol>
              </a:tblGrid>
              <a:tr h="620785">
                <a:tc>
                  <a:txBody>
                    <a:bodyPr/>
                    <a:lstStyle/>
                    <a:p>
                      <a:pPr marL="0" marR="0" algn="ctr">
                        <a:lnSpc>
                          <a:spcPct val="107000"/>
                        </a:lnSpc>
                        <a:spcBef>
                          <a:spcPts val="0"/>
                        </a:spcBef>
                        <a:spcAft>
                          <a:spcPts val="0"/>
                        </a:spcAft>
                      </a:pPr>
                      <a:r>
                        <a:rPr lang="en-US" sz="1000" dirty="0">
                          <a:effectLst/>
                        </a:rPr>
                        <a:t>Community Area Number</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COMMUNITY AREA NAME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PERCENT HOUSEHOLDS ABOVE POVERTY</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PERCENT AGED 25+ WITH HIGH SCHOOL DIPLOMA</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PERCENT AGED BETWEEN AGE 18 AND 64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dirty="0">
                          <a:effectLst/>
                        </a:rPr>
                        <a:t>PER CAPITA INCOME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extLst>
                  <a:ext uri="{0D108BD9-81ED-4DB2-BD59-A6C34878D82A}">
                    <a16:rowId xmlns:a16="http://schemas.microsoft.com/office/drawing/2014/main" val="3748209702"/>
                  </a:ext>
                </a:extLst>
              </a:tr>
              <a:tr h="418008">
                <a:tc>
                  <a:txBody>
                    <a:bodyPr/>
                    <a:lstStyle/>
                    <a:p>
                      <a:pPr marL="0" marR="0" algn="ctr">
                        <a:lnSpc>
                          <a:spcPct val="107000"/>
                        </a:lnSpc>
                        <a:spcBef>
                          <a:spcPts val="0"/>
                        </a:spcBef>
                        <a:spcAft>
                          <a:spcPts val="0"/>
                        </a:spcAft>
                      </a:pPr>
                      <a:r>
                        <a:rPr lang="en-US" sz="1000">
                          <a:effectLst/>
                        </a:rPr>
                        <a:t>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Rogers Park</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76.4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81.8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72.5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dirty="0">
                          <a:effectLst/>
                        </a:rPr>
                        <a:t>23939</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extLst>
                  <a:ext uri="{0D108BD9-81ED-4DB2-BD59-A6C34878D82A}">
                    <a16:rowId xmlns:a16="http://schemas.microsoft.com/office/drawing/2014/main" val="3996141424"/>
                  </a:ext>
                </a:extLst>
              </a:tr>
              <a:tr h="418008">
                <a:tc>
                  <a:txBody>
                    <a:bodyPr/>
                    <a:lstStyle/>
                    <a:p>
                      <a:pPr marL="0" marR="0" algn="ctr">
                        <a:lnSpc>
                          <a:spcPct val="107000"/>
                        </a:lnSpc>
                        <a:spcBef>
                          <a:spcPts val="0"/>
                        </a:spcBef>
                        <a:spcAft>
                          <a:spcPts val="0"/>
                        </a:spcAft>
                      </a:pPr>
                      <a:r>
                        <a:rPr lang="en-US" sz="1000">
                          <a:effectLst/>
                        </a:rPr>
                        <a:t>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West Ridge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82.8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79.2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61.5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dirty="0">
                          <a:effectLst/>
                        </a:rPr>
                        <a:t>23040</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extLst>
                  <a:ext uri="{0D108BD9-81ED-4DB2-BD59-A6C34878D82A}">
                    <a16:rowId xmlns:a16="http://schemas.microsoft.com/office/drawing/2014/main" val="2257230419"/>
                  </a:ext>
                </a:extLst>
              </a:tr>
              <a:tr h="418008">
                <a:tc>
                  <a:txBody>
                    <a:bodyPr/>
                    <a:lstStyle/>
                    <a:p>
                      <a:pPr marL="0" marR="0" algn="ctr">
                        <a:lnSpc>
                          <a:spcPct val="107000"/>
                        </a:lnSpc>
                        <a:spcBef>
                          <a:spcPts val="0"/>
                        </a:spcBef>
                        <a:spcAft>
                          <a:spcPts val="0"/>
                        </a:spcAft>
                      </a:pPr>
                      <a:r>
                        <a:rPr lang="en-US" sz="1000">
                          <a:effectLst/>
                        </a:rPr>
                        <a:t>3</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Uptown</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76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88.2</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77.8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dirty="0">
                          <a:effectLst/>
                        </a:rPr>
                        <a:t>35787</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extLst>
                  <a:ext uri="{0D108BD9-81ED-4DB2-BD59-A6C34878D82A}">
                    <a16:rowId xmlns:a16="http://schemas.microsoft.com/office/drawing/2014/main" val="3926483804"/>
                  </a:ext>
                </a:extLst>
              </a:tr>
              <a:tr h="356662">
                <a:tc>
                  <a:txBody>
                    <a:bodyPr/>
                    <a:lstStyle/>
                    <a:p>
                      <a:pPr marL="0" marR="0" algn="ctr">
                        <a:lnSpc>
                          <a:spcPct val="107000"/>
                        </a:lnSpc>
                        <a:spcBef>
                          <a:spcPts val="0"/>
                        </a:spcBef>
                        <a:spcAft>
                          <a:spcPts val="0"/>
                        </a:spcAft>
                      </a:pPr>
                      <a:r>
                        <a:rPr lang="en-US" sz="1000">
                          <a:effectLst/>
                        </a:rPr>
                        <a:t>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Lincoln Square</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89.1</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86.6</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74.5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dirty="0">
                          <a:effectLst/>
                        </a:rPr>
                        <a:t>37524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extLst>
                  <a:ext uri="{0D108BD9-81ED-4DB2-BD59-A6C34878D82A}">
                    <a16:rowId xmlns:a16="http://schemas.microsoft.com/office/drawing/2014/main" val="3322041449"/>
                  </a:ext>
                </a:extLst>
              </a:tr>
              <a:tr h="418008">
                <a:tc>
                  <a:txBody>
                    <a:bodyPr/>
                    <a:lstStyle/>
                    <a:p>
                      <a:pPr marL="0" marR="0" algn="ctr">
                        <a:lnSpc>
                          <a:spcPct val="107000"/>
                        </a:lnSpc>
                        <a:spcBef>
                          <a:spcPts val="0"/>
                        </a:spcBef>
                        <a:spcAft>
                          <a:spcPts val="0"/>
                        </a:spcAft>
                      </a:pPr>
                      <a:r>
                        <a:rPr lang="en-US" sz="1000">
                          <a:effectLst/>
                        </a:rPr>
                        <a:t>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North Center</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92.5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95.5</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a:effectLst/>
                        </a:rPr>
                        <a:t>73.8</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tc>
                  <a:txBody>
                    <a:bodyPr/>
                    <a:lstStyle/>
                    <a:p>
                      <a:pPr marL="0" marR="0" algn="ctr">
                        <a:lnSpc>
                          <a:spcPct val="107000"/>
                        </a:lnSpc>
                        <a:spcBef>
                          <a:spcPts val="0"/>
                        </a:spcBef>
                        <a:spcAft>
                          <a:spcPts val="0"/>
                        </a:spcAft>
                      </a:pPr>
                      <a:r>
                        <a:rPr lang="en-US" sz="1000" dirty="0">
                          <a:effectLst/>
                        </a:rPr>
                        <a:t>57123</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564" marR="60564" marT="0" marB="0" anchor="b"/>
                </a:tc>
                <a:extLst>
                  <a:ext uri="{0D108BD9-81ED-4DB2-BD59-A6C34878D82A}">
                    <a16:rowId xmlns:a16="http://schemas.microsoft.com/office/drawing/2014/main" val="4151386641"/>
                  </a:ext>
                </a:extLst>
              </a:tr>
            </a:tbl>
          </a:graphicData>
        </a:graphic>
      </p:graphicFrame>
      <p:sp>
        <p:nvSpPr>
          <p:cNvPr id="8" name="TextBox 7">
            <a:extLst>
              <a:ext uri="{FF2B5EF4-FFF2-40B4-BE49-F238E27FC236}">
                <a16:creationId xmlns:a16="http://schemas.microsoft.com/office/drawing/2014/main" id="{F9A5DA27-3F44-4B13-A70A-547879D99F20}"/>
              </a:ext>
            </a:extLst>
          </p:cNvPr>
          <p:cNvSpPr txBox="1"/>
          <p:nvPr/>
        </p:nvSpPr>
        <p:spPr>
          <a:xfrm>
            <a:off x="2553304" y="5075042"/>
            <a:ext cx="8086987" cy="1200329"/>
          </a:xfrm>
          <a:prstGeom prst="rect">
            <a:avLst/>
          </a:prstGeom>
          <a:noFill/>
        </p:spPr>
        <p:txBody>
          <a:bodyPr wrap="square" rtlCol="0">
            <a:spAutoFit/>
          </a:bodyPr>
          <a:lstStyle/>
          <a:p>
            <a:pPr marL="342900" indent="-342900">
              <a:buAutoNum type="arabicPeriod"/>
            </a:pPr>
            <a:r>
              <a:rPr lang="en-US" dirty="0"/>
              <a:t>Identifying the top community</a:t>
            </a:r>
          </a:p>
          <a:p>
            <a:pPr marL="342900" indent="-342900">
              <a:buAutoNum type="arabicPeriod"/>
            </a:pPr>
            <a:r>
              <a:rPr lang="en-US" dirty="0"/>
              <a:t>Exploring the nature of businesses within the community</a:t>
            </a:r>
          </a:p>
          <a:p>
            <a:pPr marL="342900" indent="-342900">
              <a:buAutoNum type="arabicPeriod"/>
            </a:pPr>
            <a:r>
              <a:rPr lang="en-US" dirty="0"/>
              <a:t>Utilizing Foursquare to gain information on business establishments:</a:t>
            </a:r>
          </a:p>
          <a:p>
            <a:pPr lvl="1"/>
            <a:r>
              <a:rPr lang="en-US" dirty="0"/>
              <a:t>Venue ID / Name / Category of Biz / Latitude / Longitude</a:t>
            </a:r>
          </a:p>
        </p:txBody>
      </p:sp>
    </p:spTree>
    <p:extLst>
      <p:ext uri="{BB962C8B-B14F-4D97-AF65-F5344CB8AC3E}">
        <p14:creationId xmlns:p14="http://schemas.microsoft.com/office/powerpoint/2010/main" val="1138816716"/>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6_Restaurant pitch deck_AAS_v5" id="{8177B436-B2DB-4F15-B992-5A4452FF1273}" vid="{ACBB9CD5-D3C7-4B74-9E01-7D9949625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D81ADB-A44A-4FB2-B0CC-58F0879A8535}">
  <ds:schemaRefs>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16c05727-aa75-4e4a-9b5f-8a80a1165891"/>
    <ds:schemaRef ds:uri="http://purl.org/dc/elements/1.1/"/>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140FF4BD-2C4F-4AE3-AE8E-A711B32C767C}">
  <ds:schemaRefs>
    <ds:schemaRef ds:uri="http://schemas.microsoft.com/sharepoint/v3/contenttype/forms"/>
  </ds:schemaRefs>
</ds:datastoreItem>
</file>

<file path=customXml/itemProps3.xml><?xml version="1.0" encoding="utf-8"?>
<ds:datastoreItem xmlns:ds="http://schemas.openxmlformats.org/officeDocument/2006/customXml" ds:itemID="{722B8795-896F-4831-ACEF-3917CDD27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787</Words>
  <Application>Microsoft Office PowerPoint</Application>
  <PresentationFormat>Widescreen</PresentationFormat>
  <Paragraphs>234</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Adobe Garamond Pro</vt:lpstr>
      <vt:lpstr>Arial</vt:lpstr>
      <vt:lpstr>Calibri</vt:lpstr>
      <vt:lpstr>Segoe UI</vt:lpstr>
      <vt:lpstr>Office Theme</vt:lpstr>
      <vt:lpstr>Locating a Fine  Dining Establishment</vt:lpstr>
      <vt:lpstr>SUMMARY</vt:lpstr>
      <vt:lpstr>INTEREST</vt:lpstr>
      <vt:lpstr>PROBLEM DEFINITION</vt:lpstr>
      <vt:lpstr>CRITICAL CRITERIA</vt:lpstr>
      <vt:lpstr>DATA ACQUISITION &amp; CLEANSING</vt:lpstr>
      <vt:lpstr>Socioeconomic Indicators</vt:lpstr>
      <vt:lpstr>Data Description</vt:lpstr>
      <vt:lpstr>Sample Data</vt:lpstr>
      <vt:lpstr>Data Description via Foursquare</vt:lpstr>
      <vt:lpstr>Sample Data via Foursquare</vt:lpstr>
      <vt:lpstr>METHODOLOGY</vt:lpstr>
      <vt:lpstr>Libraries</vt:lpstr>
      <vt:lpstr>FACTORS OF COMMUNITY IDENTIFICATION</vt:lpstr>
      <vt:lpstr>SOCIO ECONOMIC FACTORS</vt:lpstr>
      <vt:lpstr>PowerPoint Presentation</vt:lpstr>
      <vt:lpstr>RESULTS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2019-07-13T00:39:05Z</dcterms:created>
  <dcterms:modified xsi:type="dcterms:W3CDTF">2019-07-13T00:43:59Z</dcterms:modified>
</cp:coreProperties>
</file>